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template.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theme/themeOverride9.xml" ContentType="application/vnd.openxmlformats-officedocument.themeOverride+xml"/>
  <Override PartName="/ppt/charts/chart10.xml" ContentType="application/vnd.openxmlformats-officedocument.drawingml.chart+xml"/>
  <Override PartName="/ppt/theme/themeOverride10.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256" r:id="rId5"/>
    <p:sldId id="257" r:id="rId6"/>
    <p:sldId id="258" r:id="rId7"/>
    <p:sldId id="259" r:id="rId8"/>
    <p:sldId id="266" r:id="rId9"/>
    <p:sldId id="267" r:id="rId10"/>
    <p:sldId id="283" r:id="rId11"/>
    <p:sldId id="263" r:id="rId12"/>
    <p:sldId id="261" r:id="rId13"/>
    <p:sldId id="260" r:id="rId14"/>
    <p:sldId id="276" r:id="rId15"/>
    <p:sldId id="278" r:id="rId16"/>
    <p:sldId id="279" r:id="rId17"/>
    <p:sldId id="262" r:id="rId18"/>
    <p:sldId id="264" r:id="rId19"/>
    <p:sldId id="265" r:id="rId20"/>
    <p:sldId id="271" r:id="rId21"/>
    <p:sldId id="277" r:id="rId22"/>
    <p:sldId id="282" r:id="rId23"/>
    <p:sldId id="280" r:id="rId24"/>
    <p:sldId id="269" r:id="rId25"/>
    <p:sldId id="268" r:id="rId26"/>
    <p:sldId id="284" r:id="rId27"/>
    <p:sldId id="274" r:id="rId28"/>
    <p:sldId id="272" r:id="rId29"/>
    <p:sldId id="273" r:id="rId30"/>
    <p:sldId id="275" r:id="rId31"/>
    <p:sldId id="28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7692"/>
    <a:srgbClr val="CCCC00"/>
    <a:srgbClr val="4B97B9"/>
    <a:srgbClr val="3385B3"/>
    <a:srgbClr val="5BC1A2"/>
    <a:srgbClr val="C6D92D"/>
    <a:srgbClr val="CBDD71"/>
    <a:srgbClr val="215573"/>
    <a:srgbClr val="FFFF0D"/>
    <a:srgbClr val="FF43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9" d="100"/>
          <a:sy n="69" d="100"/>
        </p:scale>
        <p:origin x="52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10.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2800" dirty="0">
                <a:effectLst>
                  <a:outerShdw blurRad="38100" dist="38100" dir="2700000" algn="tl">
                    <a:srgbClr val="000000">
                      <a:alpha val="43137"/>
                    </a:srgbClr>
                  </a:outerShdw>
                </a:effectLst>
              </a:rPr>
              <a:t>Sense of </a:t>
            </a:r>
            <a:r>
              <a:rPr lang="en-US" sz="2800" dirty="0" smtClean="0">
                <a:effectLst>
                  <a:outerShdw blurRad="38100" dist="38100" dir="2700000" algn="tl">
                    <a:srgbClr val="000000">
                      <a:alpha val="43137"/>
                    </a:srgbClr>
                  </a:outerShdw>
                </a:effectLst>
              </a:rPr>
              <a:t>Belonging </a:t>
            </a:r>
            <a:r>
              <a:rPr lang="en-US" sz="1800" dirty="0" smtClean="0">
                <a:effectLst>
                  <a:outerShdw blurRad="38100" dist="38100" dir="2700000" algn="tl">
                    <a:srgbClr val="000000">
                      <a:alpha val="43137"/>
                    </a:srgbClr>
                  </a:outerShdw>
                </a:effectLst>
              </a:rPr>
              <a:t>Grade 4 &amp; 7 Learning Survey 2022</a:t>
            </a:r>
            <a:endParaRPr lang="en-US" sz="1800" dirty="0">
              <a:effectLst>
                <a:outerShdw blurRad="38100" dist="38100" dir="2700000" algn="tl">
                  <a:srgbClr val="000000">
                    <a:alpha val="43137"/>
                  </a:srgbClr>
                </a:outerShdw>
              </a:effectLst>
            </a:endParaRPr>
          </a:p>
        </c:rich>
      </c:tx>
      <c:layout>
        <c:manualLayout>
          <c:xMode val="edge"/>
          <c:yMode val="edge"/>
          <c:x val="0.16011584924839842"/>
          <c:y val="4.7301960890780502E-4"/>
        </c:manualLayout>
      </c:layout>
      <c:overlay val="0"/>
    </c:title>
    <c:autoTitleDeleted val="0"/>
    <c:plotArea>
      <c:layout>
        <c:manualLayout>
          <c:layoutTarget val="inner"/>
          <c:xMode val="edge"/>
          <c:yMode val="edge"/>
          <c:x val="0.22206500000000001"/>
          <c:y val="0.22206500000000001"/>
          <c:w val="0.55586899999999995"/>
          <c:h val="0.54336899999999999"/>
        </c:manualLayout>
      </c:layout>
      <c:pieChart>
        <c:varyColors val="1"/>
        <c:ser>
          <c:idx val="0"/>
          <c:order val="0"/>
          <c:tx>
            <c:strRef>
              <c:f>Sheet1!$A$2</c:f>
              <c:strCache>
                <c:ptCount val="1"/>
                <c:pt idx="0">
                  <c:v>Sense of Belonging</c:v>
                </c:pt>
              </c:strCache>
            </c:strRef>
          </c:tx>
          <c:spPr>
            <a:solidFill>
              <a:srgbClr val="225572"/>
            </a:solidFill>
            <a:ln w="12700" cap="flat">
              <a:noFill/>
              <a:miter lim="400000"/>
            </a:ln>
            <a:effectLst/>
          </c:spPr>
          <c:dPt>
            <c:idx val="0"/>
            <c:bubble3D val="0"/>
            <c:extLst>
              <c:ext xmlns:c16="http://schemas.microsoft.com/office/drawing/2014/chart" uri="{C3380CC4-5D6E-409C-BE32-E72D297353CC}">
                <c16:uniqueId val="{00000000-C7D2-4402-897D-6B28FCE6A522}"/>
              </c:ext>
            </c:extLst>
          </c:dPt>
          <c:dPt>
            <c:idx val="1"/>
            <c:bubble3D val="0"/>
            <c:spPr>
              <a:solidFill>
                <a:srgbClr val="5DBFA0"/>
              </a:solidFill>
              <a:ln w="12700" cap="flat">
                <a:noFill/>
                <a:miter lim="400000"/>
              </a:ln>
              <a:effectLst/>
            </c:spPr>
            <c:extLst>
              <c:ext xmlns:c16="http://schemas.microsoft.com/office/drawing/2014/chart" uri="{C3380CC4-5D6E-409C-BE32-E72D297353CC}">
                <c16:uniqueId val="{00000002-C7D2-4402-897D-6B28FCE6A522}"/>
              </c:ext>
            </c:extLst>
          </c:dPt>
          <c:dPt>
            <c:idx val="2"/>
            <c:bubble3D val="0"/>
            <c:spPr>
              <a:solidFill>
                <a:srgbClr val="27A9DC"/>
              </a:solidFill>
              <a:ln w="12700" cap="flat">
                <a:noFill/>
                <a:miter lim="400000"/>
              </a:ln>
              <a:effectLst/>
            </c:spPr>
            <c:extLst>
              <c:ext xmlns:c16="http://schemas.microsoft.com/office/drawing/2014/chart" uri="{C3380CC4-5D6E-409C-BE32-E72D297353CC}">
                <c16:uniqueId val="{00000004-C7D2-4402-897D-6B28FCE6A522}"/>
              </c:ext>
            </c:extLst>
          </c:dPt>
          <c:dPt>
            <c:idx val="3"/>
            <c:bubble3D val="0"/>
            <c:spPr>
              <a:solidFill>
                <a:srgbClr val="C3D62D"/>
              </a:solidFill>
              <a:ln w="12700" cap="flat">
                <a:noFill/>
                <a:miter lim="400000"/>
              </a:ln>
              <a:effectLst/>
            </c:spPr>
            <c:extLst>
              <c:ext xmlns:c16="http://schemas.microsoft.com/office/drawing/2014/chart" uri="{C3380CC4-5D6E-409C-BE32-E72D297353CC}">
                <c16:uniqueId val="{00000006-C7D2-4402-897D-6B28FCE6A522}"/>
              </c:ext>
            </c:extLst>
          </c:dPt>
          <c:dPt>
            <c:idx val="4"/>
            <c:bubble3D val="0"/>
            <c:spPr>
              <a:solidFill>
                <a:srgbClr val="76C6C7"/>
              </a:solidFill>
              <a:ln w="12700" cap="flat">
                <a:noFill/>
                <a:miter lim="400000"/>
              </a:ln>
              <a:effectLst/>
            </c:spPr>
            <c:extLst>
              <c:ext xmlns:c16="http://schemas.microsoft.com/office/drawing/2014/chart" uri="{C3380CC4-5D6E-409C-BE32-E72D297353CC}">
                <c16:uniqueId val="{00000008-C7D2-4402-897D-6B28FCE6A522}"/>
              </c:ext>
            </c:extLst>
          </c:dPt>
          <c:dPt>
            <c:idx val="5"/>
            <c:bubble3D val="0"/>
            <c:spPr>
              <a:solidFill>
                <a:srgbClr val="C9C7CB"/>
              </a:solidFill>
              <a:ln w="12700" cap="flat">
                <a:noFill/>
                <a:miter lim="400000"/>
              </a:ln>
              <a:effectLst/>
            </c:spPr>
            <c:extLst>
              <c:ext xmlns:c16="http://schemas.microsoft.com/office/drawing/2014/chart" uri="{C3380CC4-5D6E-409C-BE32-E72D297353CC}">
                <c16:uniqueId val="{0000000A-C7D2-4402-897D-6B28FCE6A522}"/>
              </c:ext>
            </c:extLst>
          </c:dPt>
          <c:dLbls>
            <c:dLbl>
              <c:idx val="0"/>
              <c:layout>
                <c:manualLayout>
                  <c:x val="0.18056506506740316"/>
                  <c:y val="-4.7290304073167977E-17"/>
                </c:manualLayout>
              </c:layout>
              <c:numFmt formatCode="#,##0%" sourceLinked="0"/>
              <c:spPr/>
              <c:txPr>
                <a:bodyPr/>
                <a:lstStyle/>
                <a:p>
                  <a:pPr>
                    <a:defRPr sz="3000" b="0" i="0" u="none" strike="noStrike">
                      <a:solidFill>
                        <a:srgbClr val="225572"/>
                      </a:solidFill>
                      <a:latin typeface="Lato Heavy"/>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C7D2-4402-897D-6B28FCE6A522}"/>
                </c:ext>
              </c:extLst>
            </c:dLbl>
            <c:dLbl>
              <c:idx val="1"/>
              <c:layout>
                <c:manualLayout>
                  <c:x val="-0.13205001835939029"/>
                  <c:y val="4.088543627413261E-2"/>
                </c:manualLayout>
              </c:layout>
              <c:numFmt formatCode="#,##0%" sourceLinked="0"/>
              <c:spPr/>
              <c:txPr>
                <a:bodyPr/>
                <a:lstStyle/>
                <a:p>
                  <a:pPr>
                    <a:defRPr sz="3000" b="0" i="0" u="none" strike="noStrike">
                      <a:solidFill>
                        <a:srgbClr val="5DBFA0"/>
                      </a:solidFill>
                      <a:latin typeface="Lato Heavy"/>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C7D2-4402-897D-6B28FCE6A522}"/>
                </c:ext>
              </c:extLst>
            </c:dLbl>
            <c:dLbl>
              <c:idx val="2"/>
              <c:layout>
                <c:manualLayout>
                  <c:x val="-0.15219055484252553"/>
                  <c:y val="3.6113013013480633E-2"/>
                </c:manualLayout>
              </c:layout>
              <c:numFmt formatCode="#,##0%" sourceLinked="0"/>
              <c:spPr/>
              <c:txPr>
                <a:bodyPr/>
                <a:lstStyle/>
                <a:p>
                  <a:pPr>
                    <a:defRPr sz="3000" b="0" i="0" u="none" strike="noStrike">
                      <a:solidFill>
                        <a:srgbClr val="27A9DC"/>
                      </a:solidFill>
                      <a:latin typeface="Lato Heavy"/>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4-C7D2-4402-897D-6B28FCE6A522}"/>
                </c:ext>
              </c:extLst>
            </c:dLbl>
            <c:dLbl>
              <c:idx val="3"/>
              <c:layout>
                <c:manualLayout>
                  <c:x val="-5.4717598565057826E-2"/>
                  <c:y val="3.1192545208765195E-2"/>
                </c:manualLayout>
              </c:layout>
              <c:numFmt formatCode="#,##0%" sourceLinked="0"/>
              <c:spPr/>
              <c:txPr>
                <a:bodyPr/>
                <a:lstStyle/>
                <a:p>
                  <a:pPr>
                    <a:defRPr sz="3000" b="0" i="0" u="none" strike="noStrike">
                      <a:solidFill>
                        <a:srgbClr val="C3D62D"/>
                      </a:solidFill>
                      <a:latin typeface="Lato Heavy"/>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6-C7D2-4402-897D-6B28FCE6A522}"/>
                </c:ext>
              </c:extLst>
            </c:dLbl>
            <c:dLbl>
              <c:idx val="4"/>
              <c:layout>
                <c:manualLayout>
                  <c:x val="-9.8021035322304606E-2"/>
                  <c:y val="-9.8021035322304578E-2"/>
                </c:manualLayout>
              </c:layout>
              <c:numFmt formatCode="#,##0%" sourceLinked="0"/>
              <c:spPr/>
              <c:txPr>
                <a:bodyPr/>
                <a:lstStyle/>
                <a:p>
                  <a:pPr>
                    <a:defRPr sz="3000" b="0" i="0" u="none" strike="noStrike">
                      <a:solidFill>
                        <a:srgbClr val="76C6C7"/>
                      </a:solidFill>
                      <a:latin typeface="Lato Heavy"/>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8-C7D2-4402-897D-6B28FCE6A522}"/>
                </c:ext>
              </c:extLst>
            </c:dLbl>
            <c:dLbl>
              <c:idx val="5"/>
              <c:layout>
                <c:manualLayout>
                  <c:x val="-2.0636007436274695E-2"/>
                  <c:y val="-0.14703155298345688"/>
                </c:manualLayout>
              </c:layout>
              <c:numFmt formatCode="#,##0%" sourceLinked="0"/>
              <c:spPr/>
              <c:txPr>
                <a:bodyPr/>
                <a:lstStyle/>
                <a:p>
                  <a:pPr>
                    <a:defRPr sz="3000" b="0" i="0" u="none" strike="noStrike">
                      <a:solidFill>
                        <a:srgbClr val="C9C7CB"/>
                      </a:solidFill>
                      <a:latin typeface="Lato Heavy"/>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A-C7D2-4402-897D-6B28FCE6A522}"/>
                </c:ext>
              </c:extLst>
            </c:dLbl>
            <c:numFmt formatCode="#,##0%" sourceLinked="0"/>
            <c:spPr>
              <a:noFill/>
              <a:ln>
                <a:noFill/>
              </a:ln>
              <a:effectLst/>
            </c:spPr>
            <c:txPr>
              <a:bodyPr/>
              <a:lstStyle/>
              <a:p>
                <a:pPr>
                  <a:defRPr sz="3000" b="0" i="0" u="none" strike="noStrike">
                    <a:solidFill>
                      <a:srgbClr val="225572"/>
                    </a:solidFill>
                    <a:latin typeface="Lato Heavy"/>
                  </a:defRPr>
                </a:pPr>
                <a:endParaRPr lang="en-US"/>
              </a:p>
            </c:txPr>
            <c:showLegendKey val="0"/>
            <c:showVal val="0"/>
            <c:showCatName val="0"/>
            <c:showSerName val="0"/>
            <c:showPercent val="1"/>
            <c:showBubbleSize val="0"/>
            <c:showLeaderLines val="1"/>
            <c:leaderLines>
              <c:spPr>
                <a:ln w="6350" cap="flat">
                  <a:solidFill>
                    <a:srgbClr val="000000"/>
                  </a:solidFill>
                  <a:prstDash val="solid"/>
                  <a:miter lim="400000"/>
                </a:ln>
                <a:effectLst/>
              </c:spPr>
            </c:leaderLines>
            <c:extLst>
              <c:ext xmlns:c15="http://schemas.microsoft.com/office/drawing/2012/chart" uri="{CE6537A1-D6FC-4f65-9D91-7224C49458BB}"/>
            </c:extLst>
          </c:dLbls>
          <c:cat>
            <c:strRef>
              <c:f>Sheet1!$B$1:$E$1</c:f>
              <c:strCache>
                <c:ptCount val="4"/>
                <c:pt idx="0">
                  <c:v>Most of the time</c:v>
                </c:pt>
                <c:pt idx="1">
                  <c:v>All of the time</c:v>
                </c:pt>
                <c:pt idx="2">
                  <c:v>Sometimes</c:v>
                </c:pt>
                <c:pt idx="3">
                  <c:v>Fewer than sometimes</c:v>
                </c:pt>
              </c:strCache>
            </c:strRef>
          </c:cat>
          <c:val>
            <c:numRef>
              <c:f>Sheet1!$B$2:$E$2</c:f>
              <c:numCache>
                <c:formatCode>General</c:formatCode>
                <c:ptCount val="4"/>
                <c:pt idx="0">
                  <c:v>40</c:v>
                </c:pt>
                <c:pt idx="1">
                  <c:v>18</c:v>
                </c:pt>
                <c:pt idx="2">
                  <c:v>24</c:v>
                </c:pt>
                <c:pt idx="3">
                  <c:v>18</c:v>
                </c:pt>
              </c:numCache>
            </c:numRef>
          </c:val>
          <c:extLst>
            <c:ext xmlns:c16="http://schemas.microsoft.com/office/drawing/2014/chart" uri="{C3380CC4-5D6E-409C-BE32-E72D297353CC}">
              <c16:uniqueId val="{0000000B-C7D2-4402-897D-6B28FCE6A522}"/>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legend>
      <c:legendPos val="r"/>
      <c:layout>
        <c:manualLayout>
          <c:xMode val="edge"/>
          <c:yMode val="edge"/>
          <c:x val="0.57665047776417955"/>
          <c:y val="0.76197942933847296"/>
          <c:w val="0.40867959276121774"/>
          <c:h val="0.20625065991930089"/>
        </c:manualLayout>
      </c:layout>
      <c:overlay val="0"/>
      <c:txPr>
        <a:bodyPr/>
        <a:lstStyle/>
        <a:p>
          <a:pPr>
            <a:defRPr sz="1400"/>
          </a:pPr>
          <a:endParaRPr lang="en-US"/>
        </a:p>
      </c:txPr>
    </c:legend>
    <c:plotVisOnly val="1"/>
    <c:dispBlanksAs val="gap"/>
    <c:showDLblsOverMax val="1"/>
  </c:chart>
  <c:spPr>
    <a:noFill/>
    <a:ln>
      <a:noFill/>
    </a:ln>
    <a:effectLst/>
  </c:sp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2400" dirty="0" smtClean="0">
                <a:effectLst>
                  <a:outerShdw blurRad="38100" dist="38100" dir="2700000" algn="tl">
                    <a:srgbClr val="000000">
                      <a:alpha val="43137"/>
                    </a:srgbClr>
                  </a:outerShdw>
                </a:effectLst>
              </a:rPr>
              <a:t>I am getting</a:t>
            </a:r>
            <a:r>
              <a:rPr lang="en-US" sz="2400" baseline="0" dirty="0" smtClean="0">
                <a:effectLst>
                  <a:outerShdw blurRad="38100" dist="38100" dir="2700000" algn="tl">
                    <a:srgbClr val="000000">
                      <a:alpha val="43137"/>
                    </a:srgbClr>
                  </a:outerShdw>
                </a:effectLst>
              </a:rPr>
              <a:t> better at math</a:t>
            </a:r>
            <a:endParaRPr lang="en-US" sz="2400" dirty="0">
              <a:effectLst>
                <a:outerShdw blurRad="38100" dist="38100" dir="2700000" algn="tl">
                  <a:srgbClr val="000000">
                    <a:alpha val="43137"/>
                  </a:srgbClr>
                </a:outerShdw>
              </a:effectLst>
            </a:endParaRPr>
          </a:p>
        </c:rich>
      </c:tx>
      <c:layout>
        <c:manualLayout>
          <c:xMode val="edge"/>
          <c:yMode val="edge"/>
          <c:x val="0.13283755339478154"/>
          <c:y val="6.608091777443012E-2"/>
        </c:manualLayout>
      </c:layout>
      <c:overlay val="0"/>
    </c:title>
    <c:autoTitleDeleted val="0"/>
    <c:plotArea>
      <c:layout>
        <c:manualLayout>
          <c:layoutTarget val="inner"/>
          <c:xMode val="edge"/>
          <c:yMode val="edge"/>
          <c:x val="0.22206500000000001"/>
          <c:y val="0.22206500000000001"/>
          <c:w val="0.55586899999999995"/>
          <c:h val="0.54336899999999999"/>
        </c:manualLayout>
      </c:layout>
      <c:doughnutChart>
        <c:varyColors val="0"/>
        <c:ser>
          <c:idx val="0"/>
          <c:order val="0"/>
          <c:tx>
            <c:strRef>
              <c:f>Sheet1!$A$2</c:f>
              <c:strCache>
                <c:ptCount val="1"/>
                <c:pt idx="0">
                  <c:v>I am getting better at reading</c:v>
                </c:pt>
              </c:strCache>
            </c:strRef>
          </c:tx>
          <c:spPr>
            <a:solidFill>
              <a:srgbClr val="225572"/>
            </a:solidFill>
            <a:ln w="12700" cap="flat">
              <a:noFill/>
              <a:miter lim="400000"/>
            </a:ln>
            <a:effectLst/>
          </c:spPr>
          <c:dPt>
            <c:idx val="0"/>
            <c:bubble3D val="0"/>
            <c:extLst>
              <c:ext xmlns:c16="http://schemas.microsoft.com/office/drawing/2014/chart" uri="{C3380CC4-5D6E-409C-BE32-E72D297353CC}">
                <c16:uniqueId val="{00000000-FDD7-4838-92FC-E7A5A4A98B2E}"/>
              </c:ext>
            </c:extLst>
          </c:dPt>
          <c:dPt>
            <c:idx val="1"/>
            <c:bubble3D val="0"/>
            <c:spPr>
              <a:solidFill>
                <a:srgbClr val="5BC1A2"/>
              </a:solidFill>
              <a:ln w="12700" cap="flat">
                <a:noFill/>
                <a:miter lim="400000"/>
              </a:ln>
              <a:effectLst/>
            </c:spPr>
            <c:extLst>
              <c:ext xmlns:c16="http://schemas.microsoft.com/office/drawing/2014/chart" uri="{C3380CC4-5D6E-409C-BE32-E72D297353CC}">
                <c16:uniqueId val="{00000002-FDD7-4838-92FC-E7A5A4A98B2E}"/>
              </c:ext>
            </c:extLst>
          </c:dPt>
          <c:dPt>
            <c:idx val="2"/>
            <c:bubble3D val="0"/>
            <c:spPr>
              <a:solidFill>
                <a:srgbClr val="27A9DC"/>
              </a:solidFill>
              <a:ln w="12700" cap="flat">
                <a:noFill/>
                <a:miter lim="400000"/>
              </a:ln>
              <a:effectLst/>
            </c:spPr>
            <c:extLst>
              <c:ext xmlns:c16="http://schemas.microsoft.com/office/drawing/2014/chart" uri="{C3380CC4-5D6E-409C-BE32-E72D297353CC}">
                <c16:uniqueId val="{00000004-FDD7-4838-92FC-E7A5A4A98B2E}"/>
              </c:ext>
            </c:extLst>
          </c:dPt>
          <c:dPt>
            <c:idx val="3"/>
            <c:bubble3D val="0"/>
            <c:spPr>
              <a:solidFill>
                <a:srgbClr val="C3D62D"/>
              </a:solidFill>
              <a:ln w="12700" cap="flat">
                <a:noFill/>
                <a:miter lim="400000"/>
              </a:ln>
              <a:effectLst/>
            </c:spPr>
            <c:extLst>
              <c:ext xmlns:c16="http://schemas.microsoft.com/office/drawing/2014/chart" uri="{C3380CC4-5D6E-409C-BE32-E72D297353CC}">
                <c16:uniqueId val="{00000006-FDD7-4838-92FC-E7A5A4A98B2E}"/>
              </c:ext>
            </c:extLst>
          </c:dPt>
          <c:dPt>
            <c:idx val="4"/>
            <c:bubble3D val="0"/>
            <c:spPr>
              <a:solidFill>
                <a:srgbClr val="76C6C7"/>
              </a:solidFill>
              <a:ln w="12700" cap="flat">
                <a:noFill/>
                <a:miter lim="400000"/>
              </a:ln>
              <a:effectLst/>
            </c:spPr>
            <c:extLst>
              <c:ext xmlns:c16="http://schemas.microsoft.com/office/drawing/2014/chart" uri="{C3380CC4-5D6E-409C-BE32-E72D297353CC}">
                <c16:uniqueId val="{00000008-FDD7-4838-92FC-E7A5A4A98B2E}"/>
              </c:ext>
            </c:extLst>
          </c:dPt>
          <c:dPt>
            <c:idx val="5"/>
            <c:bubble3D val="0"/>
            <c:spPr>
              <a:solidFill>
                <a:srgbClr val="C9C7CB"/>
              </a:solidFill>
              <a:ln w="12700" cap="flat">
                <a:noFill/>
                <a:miter lim="400000"/>
              </a:ln>
              <a:effectLst/>
            </c:spPr>
            <c:extLst>
              <c:ext xmlns:c16="http://schemas.microsoft.com/office/drawing/2014/chart" uri="{C3380CC4-5D6E-409C-BE32-E72D297353CC}">
                <c16:uniqueId val="{0000000A-FDD7-4838-92FC-E7A5A4A98B2E}"/>
              </c:ext>
            </c:extLst>
          </c:dPt>
          <c:dLbls>
            <c:dLbl>
              <c:idx val="0"/>
              <c:layout>
                <c:manualLayout>
                  <c:x val="0.1883775800866079"/>
                  <c:y val="9.7571952809574092E-2"/>
                </c:manualLayout>
              </c:layout>
              <c:numFmt formatCode="#,##0%" sourceLinked="0"/>
              <c:spPr/>
              <c:txPr>
                <a:bodyPr/>
                <a:lstStyle/>
                <a:p>
                  <a:pPr>
                    <a:defRPr sz="3000" b="0" i="0" u="none" strike="noStrike">
                      <a:solidFill>
                        <a:srgbClr val="225572"/>
                      </a:solidFill>
                      <a:latin typeface="Lato Heavy"/>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FDD7-4838-92FC-E7A5A4A98B2E}"/>
                </c:ext>
              </c:extLst>
            </c:dLbl>
            <c:dLbl>
              <c:idx val="1"/>
              <c:layout>
                <c:manualLayout>
                  <c:x val="-0.13561396887732804"/>
                  <c:y val="-0.10424610238834429"/>
                </c:manualLayout>
              </c:layout>
              <c:numFmt formatCode="#,##0%" sourceLinked="0"/>
              <c:spPr/>
              <c:txPr>
                <a:bodyPr/>
                <a:lstStyle/>
                <a:p>
                  <a:pPr>
                    <a:defRPr sz="3000" b="0" i="0" u="none" strike="noStrike">
                      <a:solidFill>
                        <a:srgbClr val="5DBFA0"/>
                      </a:solidFill>
                      <a:latin typeface="Lato Heavy"/>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FDD7-4838-92FC-E7A5A4A98B2E}"/>
                </c:ext>
              </c:extLst>
            </c:dLbl>
            <c:dLbl>
              <c:idx val="2"/>
              <c:layout>
                <c:manualLayout>
                  <c:x val="-0.19125313461279977"/>
                  <c:y val="3.6113022869309348E-2"/>
                </c:manualLayout>
              </c:layout>
              <c:numFmt formatCode="#,##0%" sourceLinked="0"/>
              <c:spPr/>
              <c:txPr>
                <a:bodyPr/>
                <a:lstStyle/>
                <a:p>
                  <a:pPr>
                    <a:defRPr sz="3000" b="0" i="0" u="none" strike="noStrike">
                      <a:solidFill>
                        <a:srgbClr val="27A9DC"/>
                      </a:solidFill>
                      <a:latin typeface="Lato Heavy"/>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4-FDD7-4838-92FC-E7A5A4A98B2E}"/>
                </c:ext>
              </c:extLst>
            </c:dLbl>
            <c:dLbl>
              <c:idx val="3"/>
              <c:layout>
                <c:manualLayout>
                  <c:x val="-0.11725643370338142"/>
                  <c:y val="-7.4497933194563229E-2"/>
                </c:manualLayout>
              </c:layout>
              <c:numFmt formatCode="#,##0%" sourceLinked="0"/>
              <c:spPr/>
              <c:txPr>
                <a:bodyPr/>
                <a:lstStyle/>
                <a:p>
                  <a:pPr>
                    <a:defRPr sz="3000" b="0" i="0" u="none" strike="noStrike">
                      <a:solidFill>
                        <a:srgbClr val="C3D62D"/>
                      </a:solidFill>
                      <a:latin typeface="Lato Heavy"/>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6-FDD7-4838-92FC-E7A5A4A98B2E}"/>
                </c:ext>
              </c:extLst>
            </c:dLbl>
            <c:dLbl>
              <c:idx val="4"/>
              <c:layout>
                <c:manualLayout>
                  <c:x val="-9.8021035322304606E-2"/>
                  <c:y val="-9.8021035322304578E-2"/>
                </c:manualLayout>
              </c:layout>
              <c:numFmt formatCode="#,##0%" sourceLinked="0"/>
              <c:spPr/>
              <c:txPr>
                <a:bodyPr/>
                <a:lstStyle/>
                <a:p>
                  <a:pPr>
                    <a:defRPr sz="3000" b="0" i="0" u="none" strike="noStrike">
                      <a:solidFill>
                        <a:srgbClr val="76C6C7"/>
                      </a:solidFill>
                      <a:latin typeface="Lato Heavy"/>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8-FDD7-4838-92FC-E7A5A4A98B2E}"/>
                </c:ext>
              </c:extLst>
            </c:dLbl>
            <c:dLbl>
              <c:idx val="5"/>
              <c:layout>
                <c:manualLayout>
                  <c:x val="-2.0636007436274695E-2"/>
                  <c:y val="-0.14703155298345688"/>
                </c:manualLayout>
              </c:layout>
              <c:numFmt formatCode="#,##0%" sourceLinked="0"/>
              <c:spPr/>
              <c:txPr>
                <a:bodyPr/>
                <a:lstStyle/>
                <a:p>
                  <a:pPr>
                    <a:defRPr sz="3000" b="0" i="0" u="none" strike="noStrike">
                      <a:solidFill>
                        <a:srgbClr val="C9C7CB"/>
                      </a:solidFill>
                      <a:latin typeface="Lato Heavy"/>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A-FDD7-4838-92FC-E7A5A4A98B2E}"/>
                </c:ext>
              </c:extLst>
            </c:dLbl>
            <c:numFmt formatCode="#,##0%" sourceLinked="0"/>
            <c:spPr>
              <a:noFill/>
              <a:ln>
                <a:noFill/>
              </a:ln>
              <a:effectLst/>
            </c:spPr>
            <c:txPr>
              <a:bodyPr/>
              <a:lstStyle/>
              <a:p>
                <a:pPr>
                  <a:defRPr sz="3000" b="0" i="0" u="none" strike="noStrike">
                    <a:solidFill>
                      <a:srgbClr val="225572"/>
                    </a:solidFill>
                    <a:latin typeface="Lato Heavy"/>
                  </a:defRPr>
                </a:pPr>
                <a:endParaRPr lang="en-US"/>
              </a:p>
            </c:txPr>
            <c:showLegendKey val="0"/>
            <c:showVal val="0"/>
            <c:showCatName val="0"/>
            <c:showSerName val="0"/>
            <c:showPercent val="1"/>
            <c:showBubbleSize val="0"/>
            <c:showLeaderLines val="1"/>
            <c:leaderLines>
              <c:spPr>
                <a:ln w="6350" cap="flat">
                  <a:solidFill>
                    <a:srgbClr val="000000"/>
                  </a:solidFill>
                  <a:prstDash val="solid"/>
                  <a:miter lim="400000"/>
                </a:ln>
                <a:effectLst/>
              </c:spPr>
            </c:leaderLines>
            <c:extLst>
              <c:ext xmlns:c15="http://schemas.microsoft.com/office/drawing/2012/chart" uri="{CE6537A1-D6FC-4f65-9D91-7224C49458BB}"/>
            </c:extLst>
          </c:dLbls>
          <c:cat>
            <c:strRef>
              <c:f>Sheet1!$B$1:$E$1</c:f>
              <c:strCache>
                <c:ptCount val="2"/>
                <c:pt idx="0">
                  <c:v>Agree or Strongly agree</c:v>
                </c:pt>
                <c:pt idx="1">
                  <c:v>Less than agree</c:v>
                </c:pt>
              </c:strCache>
            </c:strRef>
          </c:cat>
          <c:val>
            <c:numRef>
              <c:f>Sheet1!$B$2:$E$2</c:f>
              <c:numCache>
                <c:formatCode>General</c:formatCode>
                <c:ptCount val="4"/>
                <c:pt idx="0">
                  <c:v>73</c:v>
                </c:pt>
                <c:pt idx="1">
                  <c:v>27</c:v>
                </c:pt>
              </c:numCache>
            </c:numRef>
          </c:val>
          <c:extLst>
            <c:ext xmlns:c16="http://schemas.microsoft.com/office/drawing/2014/chart" uri="{C3380CC4-5D6E-409C-BE32-E72D297353CC}">
              <c16:uniqueId val="{0000000B-FDD7-4838-92FC-E7A5A4A98B2E}"/>
            </c:ext>
          </c:extLst>
        </c:ser>
        <c:dLbls>
          <c:showLegendKey val="0"/>
          <c:showVal val="0"/>
          <c:showCatName val="0"/>
          <c:showSerName val="0"/>
          <c:showPercent val="0"/>
          <c:showBubbleSize val="0"/>
          <c:showLeaderLines val="1"/>
        </c:dLbls>
        <c:firstSliceAng val="0"/>
        <c:holeSize val="75"/>
      </c:doughnutChart>
      <c:spPr>
        <a:noFill/>
        <a:ln w="12700" cap="flat">
          <a:noFill/>
          <a:miter lim="400000"/>
        </a:ln>
        <a:effectLst/>
      </c:spPr>
    </c:plotArea>
    <c:plotVisOnly val="1"/>
    <c:dispBlanksAs val="gap"/>
    <c:showDLblsOverMax val="1"/>
  </c:chart>
  <c:spPr>
    <a:noFill/>
    <a:ln>
      <a:noFill/>
    </a:ln>
    <a:effectLst/>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3200" dirty="0" smtClean="0">
                <a:effectLst>
                  <a:outerShdw blurRad="38100" dist="38100" dir="2700000" algn="tl">
                    <a:srgbClr val="000000">
                      <a:alpha val="43137"/>
                    </a:srgbClr>
                  </a:outerShdw>
                </a:effectLst>
              </a:rPr>
              <a:t>School Belonging </a:t>
            </a:r>
            <a:r>
              <a:rPr lang="en-US" sz="2000" dirty="0" smtClean="0">
                <a:effectLst>
                  <a:outerShdw blurRad="38100" dist="38100" dir="2700000" algn="tl">
                    <a:srgbClr val="000000">
                      <a:alpha val="43137"/>
                    </a:srgbClr>
                  </a:outerShdw>
                </a:effectLst>
              </a:rPr>
              <a:t>Grade 5 </a:t>
            </a:r>
            <a:r>
              <a:rPr lang="en-US" sz="2000" baseline="0" dirty="0" smtClean="0">
                <a:effectLst>
                  <a:outerShdw blurRad="38100" dist="38100" dir="2700000" algn="tl">
                    <a:srgbClr val="000000">
                      <a:alpha val="43137"/>
                    </a:srgbClr>
                  </a:outerShdw>
                </a:effectLst>
              </a:rPr>
              <a:t>MDI Survey  </a:t>
            </a:r>
            <a:r>
              <a:rPr lang="en-US" sz="2000" dirty="0" smtClean="0">
                <a:effectLst>
                  <a:outerShdw blurRad="38100" dist="38100" dir="2700000" algn="tl">
                    <a:srgbClr val="000000">
                      <a:alpha val="43137"/>
                    </a:srgbClr>
                  </a:outerShdw>
                </a:effectLst>
              </a:rPr>
              <a:t>2022</a:t>
            </a:r>
            <a:endParaRPr lang="en-US" sz="2000" dirty="0">
              <a:effectLst>
                <a:outerShdw blurRad="38100" dist="38100" dir="2700000" algn="tl">
                  <a:srgbClr val="000000">
                    <a:alpha val="43137"/>
                  </a:srgbClr>
                </a:outerShdw>
              </a:effectLst>
            </a:endParaRPr>
          </a:p>
        </c:rich>
      </c:tx>
      <c:layout>
        <c:manualLayout>
          <c:xMode val="edge"/>
          <c:yMode val="edge"/>
          <c:x val="0.14934429603220259"/>
          <c:y val="2.6995468880089912E-2"/>
        </c:manualLayout>
      </c:layout>
      <c:overlay val="0"/>
    </c:title>
    <c:autoTitleDeleted val="0"/>
    <c:plotArea>
      <c:layout>
        <c:manualLayout>
          <c:layoutTarget val="inner"/>
          <c:xMode val="edge"/>
          <c:yMode val="edge"/>
          <c:x val="0.22206500000000001"/>
          <c:y val="0.22206500000000001"/>
          <c:w val="0.55586899999999995"/>
          <c:h val="0.54336899999999999"/>
        </c:manualLayout>
      </c:layout>
      <c:pieChart>
        <c:varyColors val="1"/>
        <c:ser>
          <c:idx val="0"/>
          <c:order val="0"/>
          <c:tx>
            <c:strRef>
              <c:f>Sheet1!$A$2</c:f>
              <c:strCache>
                <c:ptCount val="1"/>
                <c:pt idx="0">
                  <c:v>School Belonging</c:v>
                </c:pt>
              </c:strCache>
            </c:strRef>
          </c:tx>
          <c:spPr>
            <a:solidFill>
              <a:srgbClr val="225572"/>
            </a:solidFill>
            <a:ln w="12700" cap="flat">
              <a:noFill/>
              <a:miter lim="400000"/>
            </a:ln>
            <a:effectLst/>
          </c:spPr>
          <c:dPt>
            <c:idx val="0"/>
            <c:bubble3D val="0"/>
            <c:extLst>
              <c:ext xmlns:c16="http://schemas.microsoft.com/office/drawing/2014/chart" uri="{C3380CC4-5D6E-409C-BE32-E72D297353CC}">
                <c16:uniqueId val="{00000000-C7D2-4402-897D-6B28FCE6A522}"/>
              </c:ext>
            </c:extLst>
          </c:dPt>
          <c:dPt>
            <c:idx val="1"/>
            <c:bubble3D val="0"/>
            <c:spPr>
              <a:solidFill>
                <a:srgbClr val="5DBFA0"/>
              </a:solidFill>
              <a:ln w="12700" cap="flat">
                <a:noFill/>
                <a:miter lim="400000"/>
              </a:ln>
              <a:effectLst/>
            </c:spPr>
            <c:extLst>
              <c:ext xmlns:c16="http://schemas.microsoft.com/office/drawing/2014/chart" uri="{C3380CC4-5D6E-409C-BE32-E72D297353CC}">
                <c16:uniqueId val="{00000002-C7D2-4402-897D-6B28FCE6A522}"/>
              </c:ext>
            </c:extLst>
          </c:dPt>
          <c:dPt>
            <c:idx val="2"/>
            <c:bubble3D val="0"/>
            <c:spPr>
              <a:solidFill>
                <a:srgbClr val="C6D92D"/>
              </a:solidFill>
              <a:ln w="12700" cap="flat">
                <a:noFill/>
                <a:miter lim="400000"/>
              </a:ln>
              <a:effectLst/>
            </c:spPr>
            <c:extLst>
              <c:ext xmlns:c16="http://schemas.microsoft.com/office/drawing/2014/chart" uri="{C3380CC4-5D6E-409C-BE32-E72D297353CC}">
                <c16:uniqueId val="{00000004-C7D2-4402-897D-6B28FCE6A522}"/>
              </c:ext>
            </c:extLst>
          </c:dPt>
          <c:dPt>
            <c:idx val="3"/>
            <c:bubble3D val="0"/>
            <c:spPr>
              <a:solidFill>
                <a:srgbClr val="C3D62D"/>
              </a:solidFill>
              <a:ln w="12700" cap="flat">
                <a:noFill/>
                <a:miter lim="400000"/>
              </a:ln>
              <a:effectLst/>
            </c:spPr>
            <c:extLst>
              <c:ext xmlns:c16="http://schemas.microsoft.com/office/drawing/2014/chart" uri="{C3380CC4-5D6E-409C-BE32-E72D297353CC}">
                <c16:uniqueId val="{00000006-C7D2-4402-897D-6B28FCE6A522}"/>
              </c:ext>
            </c:extLst>
          </c:dPt>
          <c:dPt>
            <c:idx val="4"/>
            <c:bubble3D val="0"/>
            <c:spPr>
              <a:solidFill>
                <a:srgbClr val="76C6C7"/>
              </a:solidFill>
              <a:ln w="12700" cap="flat">
                <a:noFill/>
                <a:miter lim="400000"/>
              </a:ln>
              <a:effectLst/>
            </c:spPr>
            <c:extLst>
              <c:ext xmlns:c16="http://schemas.microsoft.com/office/drawing/2014/chart" uri="{C3380CC4-5D6E-409C-BE32-E72D297353CC}">
                <c16:uniqueId val="{00000008-C7D2-4402-897D-6B28FCE6A522}"/>
              </c:ext>
            </c:extLst>
          </c:dPt>
          <c:dPt>
            <c:idx val="5"/>
            <c:bubble3D val="0"/>
            <c:spPr>
              <a:solidFill>
                <a:srgbClr val="C9C7CB"/>
              </a:solidFill>
              <a:ln w="12700" cap="flat">
                <a:noFill/>
                <a:miter lim="400000"/>
              </a:ln>
              <a:effectLst/>
            </c:spPr>
            <c:extLst>
              <c:ext xmlns:c16="http://schemas.microsoft.com/office/drawing/2014/chart" uri="{C3380CC4-5D6E-409C-BE32-E72D297353CC}">
                <c16:uniqueId val="{0000000A-C7D2-4402-897D-6B28FCE6A522}"/>
              </c:ext>
            </c:extLst>
          </c:dPt>
          <c:dLbls>
            <c:dLbl>
              <c:idx val="0"/>
              <c:layout>
                <c:manualLayout>
                  <c:x val="0.18056506506740316"/>
                  <c:y val="-4.7290304073167977E-17"/>
                </c:manualLayout>
              </c:layout>
              <c:numFmt formatCode="#,##0%" sourceLinked="0"/>
              <c:spPr/>
              <c:txPr>
                <a:bodyPr/>
                <a:lstStyle/>
                <a:p>
                  <a:pPr>
                    <a:defRPr sz="3000" b="0" i="0" u="none" strike="noStrike">
                      <a:solidFill>
                        <a:srgbClr val="225572"/>
                      </a:solidFill>
                      <a:latin typeface="Lato Heavy"/>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C7D2-4402-897D-6B28FCE6A522}"/>
                </c:ext>
              </c:extLst>
            </c:dLbl>
            <c:dLbl>
              <c:idx val="1"/>
              <c:layout>
                <c:manualLayout>
                  <c:x val="-0.13205001835939029"/>
                  <c:y val="4.088543627413261E-2"/>
                </c:manualLayout>
              </c:layout>
              <c:numFmt formatCode="#,##0%" sourceLinked="0"/>
              <c:spPr/>
              <c:txPr>
                <a:bodyPr/>
                <a:lstStyle/>
                <a:p>
                  <a:pPr>
                    <a:defRPr sz="3000" b="0" i="0" u="none" strike="noStrike">
                      <a:solidFill>
                        <a:srgbClr val="5DBFA0"/>
                      </a:solidFill>
                      <a:latin typeface="Lato Heavy"/>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C7D2-4402-897D-6B28FCE6A522}"/>
                </c:ext>
              </c:extLst>
            </c:dLbl>
            <c:dLbl>
              <c:idx val="2"/>
              <c:layout>
                <c:manualLayout>
                  <c:x val="-0.15219055484252553"/>
                  <c:y val="3.6113013013480633E-2"/>
                </c:manualLayout>
              </c:layout>
              <c:tx>
                <c:rich>
                  <a:bodyPr/>
                  <a:lstStyle/>
                  <a:p>
                    <a:pPr>
                      <a:defRPr sz="3000" b="0" i="0" u="none" strike="noStrike">
                        <a:solidFill>
                          <a:srgbClr val="27A9DC"/>
                        </a:solidFill>
                        <a:latin typeface="Lato Heavy"/>
                      </a:defRPr>
                    </a:pPr>
                    <a:fld id="{CAB3F03D-CFCE-48C9-A4AB-EE05B80BDDFC}" type="PERCENTAGE">
                      <a:rPr lang="en-US">
                        <a:solidFill>
                          <a:srgbClr val="CCCC00"/>
                        </a:solidFill>
                      </a:rPr>
                      <a:pPr>
                        <a:defRPr sz="3000" b="0" i="0" u="none" strike="noStrike">
                          <a:solidFill>
                            <a:srgbClr val="27A9DC"/>
                          </a:solidFill>
                          <a:latin typeface="Lato Heavy"/>
                        </a:defRPr>
                      </a:pPr>
                      <a:t>[PERCENTAGE]</a:t>
                    </a:fld>
                    <a:endParaRPr lang="en-US"/>
                  </a:p>
                </c:rich>
              </c:tx>
              <c:numFmt formatCode="#,##0%" sourceLinked="0"/>
              <c:spP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C7D2-4402-897D-6B28FCE6A522}"/>
                </c:ext>
              </c:extLst>
            </c:dLbl>
            <c:dLbl>
              <c:idx val="3"/>
              <c:layout>
                <c:manualLayout>
                  <c:x val="-5.4717598565057826E-2"/>
                  <c:y val="3.1192545208765195E-2"/>
                </c:manualLayout>
              </c:layout>
              <c:numFmt formatCode="#,##0%" sourceLinked="0"/>
              <c:spPr/>
              <c:txPr>
                <a:bodyPr/>
                <a:lstStyle/>
                <a:p>
                  <a:pPr>
                    <a:defRPr sz="3000" b="0" i="0" u="none" strike="noStrike">
                      <a:solidFill>
                        <a:srgbClr val="C3D62D"/>
                      </a:solidFill>
                      <a:latin typeface="Lato Heavy"/>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6-C7D2-4402-897D-6B28FCE6A522}"/>
                </c:ext>
              </c:extLst>
            </c:dLbl>
            <c:dLbl>
              <c:idx val="4"/>
              <c:layout>
                <c:manualLayout>
                  <c:x val="-9.8021035322304606E-2"/>
                  <c:y val="-9.8021035322304578E-2"/>
                </c:manualLayout>
              </c:layout>
              <c:numFmt formatCode="#,##0%" sourceLinked="0"/>
              <c:spPr/>
              <c:txPr>
                <a:bodyPr/>
                <a:lstStyle/>
                <a:p>
                  <a:pPr>
                    <a:defRPr sz="3000" b="0" i="0" u="none" strike="noStrike">
                      <a:solidFill>
                        <a:srgbClr val="76C6C7"/>
                      </a:solidFill>
                      <a:latin typeface="Lato Heavy"/>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8-C7D2-4402-897D-6B28FCE6A522}"/>
                </c:ext>
              </c:extLst>
            </c:dLbl>
            <c:dLbl>
              <c:idx val="5"/>
              <c:layout>
                <c:manualLayout>
                  <c:x val="-2.0636007436274695E-2"/>
                  <c:y val="-0.14703155298345688"/>
                </c:manualLayout>
              </c:layout>
              <c:numFmt formatCode="#,##0%" sourceLinked="0"/>
              <c:spPr/>
              <c:txPr>
                <a:bodyPr/>
                <a:lstStyle/>
                <a:p>
                  <a:pPr>
                    <a:defRPr sz="3000" b="0" i="0" u="none" strike="noStrike">
                      <a:solidFill>
                        <a:srgbClr val="C9C7CB"/>
                      </a:solidFill>
                      <a:latin typeface="Lato Heavy"/>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A-C7D2-4402-897D-6B28FCE6A522}"/>
                </c:ext>
              </c:extLst>
            </c:dLbl>
            <c:numFmt formatCode="#,##0%" sourceLinked="0"/>
            <c:spPr>
              <a:noFill/>
              <a:ln>
                <a:noFill/>
              </a:ln>
              <a:effectLst/>
            </c:spPr>
            <c:txPr>
              <a:bodyPr/>
              <a:lstStyle/>
              <a:p>
                <a:pPr>
                  <a:defRPr sz="3000" b="0" i="0" u="none" strike="noStrike">
                    <a:solidFill>
                      <a:srgbClr val="225572"/>
                    </a:solidFill>
                    <a:latin typeface="Lato Heavy"/>
                  </a:defRPr>
                </a:pPr>
                <a:endParaRPr lang="en-US"/>
              </a:p>
            </c:txPr>
            <c:showLegendKey val="0"/>
            <c:showVal val="0"/>
            <c:showCatName val="0"/>
            <c:showSerName val="0"/>
            <c:showPercent val="1"/>
            <c:showBubbleSize val="0"/>
            <c:showLeaderLines val="1"/>
            <c:leaderLines>
              <c:spPr>
                <a:ln w="6350" cap="flat">
                  <a:solidFill>
                    <a:srgbClr val="000000"/>
                  </a:solidFill>
                  <a:prstDash val="solid"/>
                  <a:miter lim="400000"/>
                </a:ln>
                <a:effectLst/>
              </c:spPr>
            </c:leaderLines>
            <c:extLst>
              <c:ext xmlns:c15="http://schemas.microsoft.com/office/drawing/2012/chart" uri="{CE6537A1-D6FC-4f65-9D91-7224C49458BB}"/>
            </c:extLst>
          </c:dLbls>
          <c:cat>
            <c:strRef>
              <c:f>Sheet1!$B$1:$E$1</c:f>
              <c:strCache>
                <c:ptCount val="3"/>
                <c:pt idx="0">
                  <c:v>High</c:v>
                </c:pt>
                <c:pt idx="1">
                  <c:v>Medium</c:v>
                </c:pt>
                <c:pt idx="2">
                  <c:v>Low</c:v>
                </c:pt>
              </c:strCache>
            </c:strRef>
          </c:cat>
          <c:val>
            <c:numRef>
              <c:f>Sheet1!$B$2:$E$2</c:f>
              <c:numCache>
                <c:formatCode>General</c:formatCode>
                <c:ptCount val="4"/>
                <c:pt idx="0">
                  <c:v>50</c:v>
                </c:pt>
                <c:pt idx="1">
                  <c:v>24</c:v>
                </c:pt>
                <c:pt idx="2">
                  <c:v>26</c:v>
                </c:pt>
              </c:numCache>
            </c:numRef>
          </c:val>
          <c:extLst>
            <c:ext xmlns:c16="http://schemas.microsoft.com/office/drawing/2014/chart" uri="{C3380CC4-5D6E-409C-BE32-E72D297353CC}">
              <c16:uniqueId val="{0000000B-C7D2-4402-897D-6B28FCE6A522}"/>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legend>
      <c:legendPos val="r"/>
      <c:layout>
        <c:manualLayout>
          <c:xMode val="edge"/>
          <c:yMode val="edge"/>
          <c:x val="0.57665047776417955"/>
          <c:y val="0.76197942933847296"/>
          <c:w val="0.40867959276121774"/>
          <c:h val="0.20625065991930089"/>
        </c:manualLayout>
      </c:layout>
      <c:overlay val="0"/>
      <c:txPr>
        <a:bodyPr/>
        <a:lstStyle/>
        <a:p>
          <a:pPr>
            <a:defRPr sz="1400"/>
          </a:pPr>
          <a:endParaRPr lang="en-US"/>
        </a:p>
      </c:txPr>
    </c:legend>
    <c:plotVisOnly val="1"/>
    <c:dispBlanksAs val="gap"/>
    <c:showDLblsOverMax val="1"/>
  </c:chart>
  <c:spPr>
    <a:noFill/>
    <a:ln>
      <a:noFill/>
    </a:ln>
    <a:effectLst/>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kumimoji="0" lang="en-US" sz="2400" b="1" i="0" u="none" strike="noStrike" kern="1200" cap="none" spc="0" normalizeH="0" baseline="0" noProof="0" dirty="0">
                <a:ln>
                  <a:noFill/>
                </a:ln>
                <a:solidFill>
                  <a:srgbClr val="5E5E5E"/>
                </a:solidFill>
                <a:effectLst/>
                <a:uLnTx/>
                <a:uFillTx/>
                <a:latin typeface="Helvetica Neue"/>
              </a:rPr>
              <a:t>Comparison of Indigenous and Non-Indigenous Students </a:t>
            </a:r>
          </a:p>
          <a:p>
            <a:pPr>
              <a:defRPr/>
            </a:pPr>
            <a:r>
              <a:rPr kumimoji="0" lang="en-US" sz="2000" b="1" i="0" u="none" strike="noStrike" kern="1200" cap="none" spc="0" normalizeH="0" baseline="0" noProof="0" dirty="0" smtClean="0">
                <a:ln>
                  <a:noFill/>
                </a:ln>
                <a:solidFill>
                  <a:srgbClr val="5E5E5E"/>
                </a:solidFill>
                <a:effectLst/>
                <a:uLnTx/>
                <a:uFillTx/>
                <a:latin typeface="Helvetica Neue"/>
              </a:rPr>
              <a:t>2022 </a:t>
            </a:r>
            <a:r>
              <a:rPr kumimoji="0" lang="en-US" sz="2000" b="1" i="0" u="none" strike="noStrike" kern="1200" cap="none" spc="0" normalizeH="0" baseline="0" noProof="0" dirty="0">
                <a:ln>
                  <a:noFill/>
                </a:ln>
                <a:solidFill>
                  <a:srgbClr val="5E5E5E"/>
                </a:solidFill>
                <a:effectLst/>
                <a:uLnTx/>
                <a:uFillTx/>
                <a:latin typeface="Helvetica Neue"/>
              </a:rPr>
              <a:t>FSA Grades 4 &amp; 7 </a:t>
            </a:r>
            <a:r>
              <a:rPr kumimoji="0" lang="en-US" sz="2000" b="1" i="0" u="none" strike="noStrike" kern="1200" cap="none" spc="0" normalizeH="0" baseline="0" noProof="0" dirty="0" smtClean="0">
                <a:ln>
                  <a:noFill/>
                </a:ln>
                <a:solidFill>
                  <a:srgbClr val="5E5E5E"/>
                </a:solidFill>
                <a:effectLst/>
                <a:uLnTx/>
                <a:uFillTx/>
                <a:latin typeface="Helvetica Neue"/>
              </a:rPr>
              <a:t>Literacy</a:t>
            </a:r>
            <a:endParaRPr lang="en-US" sz="800" dirty="0"/>
          </a:p>
        </c:rich>
      </c:tx>
      <c:overlay val="0"/>
    </c:title>
    <c:autoTitleDeleted val="0"/>
    <c:plotArea>
      <c:layout>
        <c:manualLayout>
          <c:layoutTarget val="inner"/>
          <c:xMode val="edge"/>
          <c:yMode val="edge"/>
          <c:x val="0.14571937865214213"/>
          <c:y val="0.27144262205314224"/>
          <c:w val="0.51446017366056751"/>
          <c:h val="0.65591432007362893"/>
        </c:manualLayout>
      </c:layout>
      <c:doughnutChart>
        <c:varyColors val="1"/>
        <c:ser>
          <c:idx val="0"/>
          <c:order val="0"/>
          <c:tx>
            <c:strRef>
              <c:f>Sheet1!$A$2</c:f>
              <c:strCache>
                <c:ptCount val="1"/>
                <c:pt idx="0">
                  <c:v>Indigenous Students</c:v>
                </c:pt>
              </c:strCache>
            </c:strRef>
          </c:tx>
          <c:dPt>
            <c:idx val="0"/>
            <c:bubble3D val="0"/>
            <c:spPr>
              <a:solidFill>
                <a:srgbClr val="CCCC00"/>
              </a:solidFill>
            </c:spPr>
            <c:extLst>
              <c:ext xmlns:c16="http://schemas.microsoft.com/office/drawing/2014/chart" uri="{C3380CC4-5D6E-409C-BE32-E72D297353CC}">
                <c16:uniqueId val="{00000001-FF9E-4D7D-B216-A54FCE11FC5B}"/>
              </c:ext>
            </c:extLst>
          </c:dPt>
          <c:dPt>
            <c:idx val="1"/>
            <c:bubble3D val="0"/>
            <c:spPr>
              <a:solidFill>
                <a:srgbClr val="397692"/>
              </a:solidFill>
            </c:spPr>
            <c:extLst>
              <c:ext xmlns:c16="http://schemas.microsoft.com/office/drawing/2014/chart" uri="{C3380CC4-5D6E-409C-BE32-E72D297353CC}">
                <c16:uniqueId val="{00000003-FF9E-4D7D-B216-A54FCE11FC5B}"/>
              </c:ext>
            </c:extLst>
          </c:dPt>
          <c:dLbls>
            <c:dLbl>
              <c:idx val="0"/>
              <c:layout>
                <c:manualLayout>
                  <c:x val="0.35796605941769999"/>
                  <c:y val="5.512074561178736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F9E-4D7D-B216-A54FCE11FC5B}"/>
                </c:ext>
              </c:extLst>
            </c:dLbl>
            <c:dLbl>
              <c:idx val="1"/>
              <c:layout>
                <c:manualLayout>
                  <c:x val="-0.22525670044921806"/>
                  <c:y val="6.0036533629683503E-2"/>
                </c:manualLayout>
              </c:layout>
              <c:spPr>
                <a:solidFill>
                  <a:srgbClr val="FFFFFF"/>
                </a:solidFill>
                <a:ln w="9525" cap="flat" cmpd="sng" algn="ctr">
                  <a:solidFill>
                    <a:srgbClr val="5E5E5E">
                      <a:lumMod val="65000"/>
                      <a:lumOff val="35000"/>
                    </a:srgbClr>
                  </a:solidFill>
                  <a:prstDash val="solid"/>
                  <a:round/>
                  <a:headEnd type="none" w="med" len="med"/>
                  <a:tailEnd type="none" w="med" len="med"/>
                </a:ln>
                <a:effectLst/>
              </c:spPr>
              <c:txPr>
                <a:bodyPr wrap="square" lIns="38100" tIns="19050" rIns="38100" bIns="19050" anchor="ctr">
                  <a:spAutoFit/>
                </a:bodyPr>
                <a:lstStyle/>
                <a:p>
                  <a:pPr>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27467"/>
                        <a:gd name="adj2" fmla="val -123707"/>
                      </a:avLst>
                    </a:prstGeom>
                  </c15:spPr>
                </c:ext>
                <c:ext xmlns:c16="http://schemas.microsoft.com/office/drawing/2014/chart" uri="{C3380CC4-5D6E-409C-BE32-E72D297353CC}">
                  <c16:uniqueId val="{00000003-FF9E-4D7D-B216-A54FCE11FC5B}"/>
                </c:ext>
              </c:extLst>
            </c:dLbl>
            <c:spPr>
              <a:solidFill>
                <a:srgbClr val="FFFFFF"/>
              </a:solidFill>
              <a:ln>
                <a:solidFill>
                  <a:srgbClr val="5E5E5E">
                    <a:lumMod val="65000"/>
                    <a:lumOff val="35000"/>
                  </a:srgbClr>
                </a:solidFill>
              </a:ln>
              <a:effectLst/>
            </c:sp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c15:spPr>
              </c:ext>
            </c:extLst>
          </c:dLbls>
          <c:cat>
            <c:strRef>
              <c:f>Sheet1!$B$1:$C$1</c:f>
              <c:strCache>
                <c:ptCount val="2"/>
                <c:pt idx="0">
                  <c:v>Not On Track</c:v>
                </c:pt>
                <c:pt idx="1">
                  <c:v>On Track</c:v>
                </c:pt>
              </c:strCache>
            </c:strRef>
          </c:cat>
          <c:val>
            <c:numRef>
              <c:f>Sheet1!$B$2:$C$2</c:f>
              <c:numCache>
                <c:formatCode>General</c:formatCode>
                <c:ptCount val="2"/>
                <c:pt idx="0">
                  <c:v>2</c:v>
                </c:pt>
                <c:pt idx="1">
                  <c:v>14</c:v>
                </c:pt>
              </c:numCache>
            </c:numRef>
          </c:val>
          <c:extLst>
            <c:ext xmlns:c16="http://schemas.microsoft.com/office/drawing/2014/chart" uri="{C3380CC4-5D6E-409C-BE32-E72D297353CC}">
              <c16:uniqueId val="{00000004-FF9E-4D7D-B216-A54FCE11FC5B}"/>
            </c:ext>
          </c:extLst>
        </c:ser>
        <c:ser>
          <c:idx val="1"/>
          <c:order val="1"/>
          <c:tx>
            <c:strRef>
              <c:f>Sheet1!$A$3</c:f>
              <c:strCache>
                <c:ptCount val="1"/>
                <c:pt idx="0">
                  <c:v>Non-Indigenous Students</c:v>
                </c:pt>
              </c:strCache>
            </c:strRef>
          </c:tx>
          <c:spPr>
            <a:solidFill>
              <a:srgbClr val="AAC32F"/>
            </a:solidFill>
          </c:spPr>
          <c:dPt>
            <c:idx val="0"/>
            <c:bubble3D val="0"/>
            <c:spPr>
              <a:solidFill>
                <a:srgbClr val="CCCC00">
                  <a:alpha val="70000"/>
                </a:srgbClr>
              </a:solidFill>
            </c:spPr>
            <c:extLst>
              <c:ext xmlns:c16="http://schemas.microsoft.com/office/drawing/2014/chart" uri="{C3380CC4-5D6E-409C-BE32-E72D297353CC}">
                <c16:uniqueId val="{00000007-FF9E-4D7D-B216-A54FCE11FC5B}"/>
              </c:ext>
            </c:extLst>
          </c:dPt>
          <c:dPt>
            <c:idx val="1"/>
            <c:bubble3D val="0"/>
            <c:spPr>
              <a:solidFill>
                <a:srgbClr val="397692">
                  <a:alpha val="85000"/>
                </a:srgbClr>
              </a:solidFill>
            </c:spPr>
            <c:extLst>
              <c:ext xmlns:c16="http://schemas.microsoft.com/office/drawing/2014/chart" uri="{C3380CC4-5D6E-409C-BE32-E72D297353CC}">
                <c16:uniqueId val="{00000006-FF9E-4D7D-B216-A54FCE11FC5B}"/>
              </c:ext>
            </c:extLst>
          </c:dPt>
          <c:dLbls>
            <c:dLbl>
              <c:idx val="0"/>
              <c:layout>
                <c:manualLayout>
                  <c:x val="0.21106351370195561"/>
                  <c:y val="-5.9683412650997872E-2"/>
                </c:manualLayout>
              </c:layout>
              <c:spPr>
                <a:solidFill>
                  <a:srgbClr val="FFFFFF"/>
                </a:solidFill>
                <a:ln w="9525" cap="flat" cmpd="sng" algn="ctr">
                  <a:solidFill>
                    <a:srgbClr val="5E5E5E">
                      <a:lumMod val="65000"/>
                      <a:lumOff val="35000"/>
                    </a:srgbClr>
                  </a:solidFill>
                  <a:prstDash val="solid"/>
                  <a:round/>
                  <a:headEnd type="none" w="med" len="med"/>
                  <a:tailEnd type="none" w="med" len="med"/>
                </a:ln>
                <a:effectLst/>
              </c:spPr>
              <c:txPr>
                <a:bodyPr wrap="square" lIns="38100" tIns="19050" rIns="38100" bIns="19050" anchor="ctr">
                  <a:spAutoFit/>
                </a:bodyPr>
                <a:lstStyle/>
                <a:p>
                  <a:pPr>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05178"/>
                        <a:gd name="adj2" fmla="val 56827"/>
                      </a:avLst>
                    </a:prstGeom>
                  </c15:spPr>
                </c:ext>
                <c:ext xmlns:c16="http://schemas.microsoft.com/office/drawing/2014/chart" uri="{C3380CC4-5D6E-409C-BE32-E72D297353CC}">
                  <c16:uniqueId val="{00000007-FF9E-4D7D-B216-A54FCE11FC5B}"/>
                </c:ext>
              </c:extLst>
            </c:dLbl>
            <c:dLbl>
              <c:idx val="1"/>
              <c:layout>
                <c:manualLayout>
                  <c:x val="-0.2103728855276574"/>
                  <c:y val="-0.1936166538312222"/>
                </c:manualLayout>
              </c:layout>
              <c:spPr>
                <a:solidFill>
                  <a:srgbClr val="FFFFFF"/>
                </a:solidFill>
                <a:ln w="9525" cap="flat" cmpd="sng" algn="ctr">
                  <a:solidFill>
                    <a:srgbClr val="5E5E5E">
                      <a:lumMod val="65000"/>
                      <a:lumOff val="35000"/>
                    </a:srgbClr>
                  </a:solidFill>
                  <a:prstDash val="solid"/>
                  <a:round/>
                  <a:headEnd type="none" w="med" len="med"/>
                  <a:tailEnd type="none" w="med" len="med"/>
                </a:ln>
                <a:effectLst/>
              </c:spPr>
              <c:txPr>
                <a:bodyPr wrap="square" lIns="38100" tIns="19050" rIns="38100" bIns="19050" anchor="ctr">
                  <a:spAutoFit/>
                </a:bodyPr>
                <a:lstStyle/>
                <a:p>
                  <a:pPr>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79386"/>
                        <a:gd name="adj2" fmla="val 23011"/>
                      </a:avLst>
                    </a:prstGeom>
                  </c15:spPr>
                </c:ext>
                <c:ext xmlns:c16="http://schemas.microsoft.com/office/drawing/2014/chart" uri="{C3380CC4-5D6E-409C-BE32-E72D297353CC}">
                  <c16:uniqueId val="{00000006-FF9E-4D7D-B216-A54FCE11FC5B}"/>
                </c:ext>
              </c:extLst>
            </c:dLbl>
            <c:spPr>
              <a:solidFill>
                <a:srgbClr val="FFFFFF"/>
              </a:solidFill>
              <a:ln>
                <a:solidFill>
                  <a:srgbClr val="5E5E5E">
                    <a:lumMod val="65000"/>
                    <a:lumOff val="35000"/>
                  </a:srgbClr>
                </a:solidFill>
              </a:ln>
              <a:effectLst/>
            </c:sp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c15:spPr>
              </c:ext>
            </c:extLst>
          </c:dLbls>
          <c:cat>
            <c:strRef>
              <c:f>Sheet1!$B$1:$C$1</c:f>
              <c:strCache>
                <c:ptCount val="2"/>
                <c:pt idx="0">
                  <c:v>Not On Track</c:v>
                </c:pt>
                <c:pt idx="1">
                  <c:v>On Track</c:v>
                </c:pt>
              </c:strCache>
            </c:strRef>
          </c:cat>
          <c:val>
            <c:numRef>
              <c:f>Sheet1!$B$3:$C$3</c:f>
              <c:numCache>
                <c:formatCode>General</c:formatCode>
                <c:ptCount val="2"/>
                <c:pt idx="0">
                  <c:v>15</c:v>
                </c:pt>
                <c:pt idx="1">
                  <c:v>76</c:v>
                </c:pt>
              </c:numCache>
            </c:numRef>
          </c:val>
          <c:extLst>
            <c:ext xmlns:c16="http://schemas.microsoft.com/office/drawing/2014/chart" uri="{C3380CC4-5D6E-409C-BE32-E72D297353CC}">
              <c16:uniqueId val="{00000008-FF9E-4D7D-B216-A54FCE11FC5B}"/>
            </c:ext>
          </c:extLst>
        </c:ser>
        <c:dLbls>
          <c:showLegendKey val="0"/>
          <c:showVal val="0"/>
          <c:showCatName val="0"/>
          <c:showSerName val="0"/>
          <c:showPercent val="0"/>
          <c:showBubbleSize val="0"/>
          <c:showLeaderLines val="0"/>
        </c:dLbls>
        <c:firstSliceAng val="0"/>
        <c:holeSize val="50"/>
      </c:doughnutChart>
    </c:plotArea>
    <c:legend>
      <c:legendPos val="r"/>
      <c:layout>
        <c:manualLayout>
          <c:xMode val="edge"/>
          <c:yMode val="edge"/>
          <c:x val="0.74645837970673701"/>
          <c:y val="0.78391400556428803"/>
          <c:w val="0.25354162029326299"/>
          <c:h val="0.12536251062697579"/>
        </c:manualLayout>
      </c:layout>
      <c:overlay val="0"/>
      <c:txPr>
        <a:bodyPr/>
        <a:lstStyle/>
        <a:p>
          <a:pPr>
            <a:defRPr sz="2000"/>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kumimoji="0" lang="en-US" sz="2000" b="1" i="0" u="none" strike="noStrike" kern="1200" cap="none" spc="0" normalizeH="0" baseline="0" noProof="0" dirty="0">
                <a:ln>
                  <a:noFill/>
                </a:ln>
                <a:solidFill>
                  <a:srgbClr val="5E5E5E"/>
                </a:solidFill>
                <a:effectLst/>
                <a:uLnTx/>
                <a:uFillTx/>
                <a:latin typeface="Helvetica Neue"/>
              </a:rPr>
              <a:t>Comparison of Indigenous and Non-Indigenous </a:t>
            </a:r>
            <a:r>
              <a:rPr kumimoji="0" lang="en-US" sz="2000" b="1" i="0" u="none" strike="noStrike" kern="1200" cap="none" spc="0" normalizeH="0" baseline="0" noProof="0" dirty="0" smtClean="0">
                <a:ln>
                  <a:noFill/>
                </a:ln>
                <a:solidFill>
                  <a:srgbClr val="5E5E5E"/>
                </a:solidFill>
                <a:effectLst/>
                <a:uLnTx/>
                <a:uFillTx/>
                <a:latin typeface="Helvetica Neue"/>
              </a:rPr>
              <a:t>Students</a:t>
            </a:r>
            <a:endParaRPr kumimoji="0" lang="en-US" sz="2000" b="1" i="0" u="none" strike="noStrike" kern="1200" cap="none" spc="0" normalizeH="0" baseline="0" noProof="0" dirty="0">
              <a:ln>
                <a:noFill/>
              </a:ln>
              <a:solidFill>
                <a:srgbClr val="5E5E5E"/>
              </a:solidFill>
              <a:effectLst/>
              <a:uLnTx/>
              <a:uFillTx/>
              <a:latin typeface="Helvetica Neue"/>
            </a:endParaRPr>
          </a:p>
          <a:p>
            <a:pPr>
              <a:defRPr/>
            </a:pPr>
            <a:r>
              <a:rPr kumimoji="0" lang="en-US" sz="2000" b="1" i="0" u="none" strike="noStrike" kern="1200" cap="none" spc="0" normalizeH="0" baseline="0" noProof="0" dirty="0" smtClean="0">
                <a:ln>
                  <a:noFill/>
                </a:ln>
                <a:solidFill>
                  <a:srgbClr val="5E5E5E"/>
                </a:solidFill>
                <a:effectLst/>
                <a:uLnTx/>
                <a:uFillTx/>
                <a:latin typeface="Helvetica Neue"/>
              </a:rPr>
              <a:t>June 2022 ELA Report Cards</a:t>
            </a:r>
            <a:endParaRPr lang="en-US" sz="800" dirty="0"/>
          </a:p>
        </c:rich>
      </c:tx>
      <c:layout>
        <c:manualLayout>
          <c:xMode val="edge"/>
          <c:yMode val="edge"/>
          <c:x val="0.1751573090759318"/>
          <c:y val="0"/>
        </c:manualLayout>
      </c:layout>
      <c:overlay val="0"/>
    </c:title>
    <c:autoTitleDeleted val="0"/>
    <c:plotArea>
      <c:layout/>
      <c:barChart>
        <c:barDir val="col"/>
        <c:grouping val="clustered"/>
        <c:varyColors val="0"/>
        <c:ser>
          <c:idx val="0"/>
          <c:order val="0"/>
          <c:tx>
            <c:strRef>
              <c:f>Sheet1!$A$2</c:f>
              <c:strCache>
                <c:ptCount val="1"/>
                <c:pt idx="0">
                  <c:v>Indigenous Students</c:v>
                </c:pt>
              </c:strCache>
            </c:strRef>
          </c:tx>
          <c:spPr>
            <a:solidFill>
              <a:srgbClr val="4B97B9"/>
            </a:solidFill>
          </c:spPr>
          <c:invertIfNegative val="0"/>
          <c:dPt>
            <c:idx val="0"/>
            <c:invertIfNegative val="0"/>
            <c:bubble3D val="0"/>
            <c:extLst>
              <c:ext xmlns:c16="http://schemas.microsoft.com/office/drawing/2014/chart" uri="{C3380CC4-5D6E-409C-BE32-E72D297353CC}">
                <c16:uniqueId val="{00000001-FF9E-4D7D-B216-A54FCE11FC5B}"/>
              </c:ext>
            </c:extLst>
          </c:dPt>
          <c:dPt>
            <c:idx val="1"/>
            <c:invertIfNegative val="0"/>
            <c:bubble3D val="0"/>
            <c:extLst>
              <c:ext xmlns:c16="http://schemas.microsoft.com/office/drawing/2014/chart" uri="{C3380CC4-5D6E-409C-BE32-E72D297353CC}">
                <c16:uniqueId val="{00000003-FF9E-4D7D-B216-A54FCE11FC5B}"/>
              </c:ext>
            </c:extLst>
          </c:dPt>
          <c:cat>
            <c:strRef>
              <c:f>Sheet1!$B$1:$D$1</c:f>
              <c:strCache>
                <c:ptCount val="3"/>
                <c:pt idx="0">
                  <c:v>Emerging</c:v>
                </c:pt>
                <c:pt idx="1">
                  <c:v>Developing</c:v>
                </c:pt>
                <c:pt idx="2">
                  <c:v>Proficient &amp; Extending</c:v>
                </c:pt>
              </c:strCache>
            </c:strRef>
          </c:cat>
          <c:val>
            <c:numRef>
              <c:f>Sheet1!$B$2:$D$2</c:f>
              <c:numCache>
                <c:formatCode>General</c:formatCode>
                <c:ptCount val="3"/>
                <c:pt idx="0">
                  <c:v>2</c:v>
                </c:pt>
                <c:pt idx="1">
                  <c:v>43</c:v>
                </c:pt>
                <c:pt idx="2">
                  <c:v>55</c:v>
                </c:pt>
              </c:numCache>
            </c:numRef>
          </c:val>
          <c:extLst>
            <c:ext xmlns:c16="http://schemas.microsoft.com/office/drawing/2014/chart" uri="{C3380CC4-5D6E-409C-BE32-E72D297353CC}">
              <c16:uniqueId val="{00000004-FF9E-4D7D-B216-A54FCE11FC5B}"/>
            </c:ext>
          </c:extLst>
        </c:ser>
        <c:ser>
          <c:idx val="1"/>
          <c:order val="1"/>
          <c:tx>
            <c:strRef>
              <c:f>Sheet1!$A$3</c:f>
              <c:strCache>
                <c:ptCount val="1"/>
                <c:pt idx="0">
                  <c:v>Non-Indigenous Students</c:v>
                </c:pt>
              </c:strCache>
            </c:strRef>
          </c:tx>
          <c:spPr>
            <a:solidFill>
              <a:srgbClr val="5BC1A2"/>
            </a:solidFill>
          </c:spPr>
          <c:invertIfNegative val="0"/>
          <c:dPt>
            <c:idx val="0"/>
            <c:invertIfNegative val="0"/>
            <c:bubble3D val="0"/>
            <c:extLst>
              <c:ext xmlns:c16="http://schemas.microsoft.com/office/drawing/2014/chart" uri="{C3380CC4-5D6E-409C-BE32-E72D297353CC}">
                <c16:uniqueId val="{00000007-FF9E-4D7D-B216-A54FCE11FC5B}"/>
              </c:ext>
            </c:extLst>
          </c:dPt>
          <c:dPt>
            <c:idx val="1"/>
            <c:invertIfNegative val="0"/>
            <c:bubble3D val="0"/>
            <c:extLst>
              <c:ext xmlns:c16="http://schemas.microsoft.com/office/drawing/2014/chart" uri="{C3380CC4-5D6E-409C-BE32-E72D297353CC}">
                <c16:uniqueId val="{00000006-FF9E-4D7D-B216-A54FCE11FC5B}"/>
              </c:ext>
            </c:extLst>
          </c:dPt>
          <c:cat>
            <c:strRef>
              <c:f>Sheet1!$B$1:$D$1</c:f>
              <c:strCache>
                <c:ptCount val="3"/>
                <c:pt idx="0">
                  <c:v>Emerging</c:v>
                </c:pt>
                <c:pt idx="1">
                  <c:v>Developing</c:v>
                </c:pt>
                <c:pt idx="2">
                  <c:v>Proficient &amp; Extending</c:v>
                </c:pt>
              </c:strCache>
            </c:strRef>
          </c:cat>
          <c:val>
            <c:numRef>
              <c:f>Sheet1!$B$3:$D$3</c:f>
              <c:numCache>
                <c:formatCode>General</c:formatCode>
                <c:ptCount val="3"/>
                <c:pt idx="0">
                  <c:v>3</c:v>
                </c:pt>
                <c:pt idx="1">
                  <c:v>26</c:v>
                </c:pt>
                <c:pt idx="2">
                  <c:v>71</c:v>
                </c:pt>
              </c:numCache>
            </c:numRef>
          </c:val>
          <c:extLst>
            <c:ext xmlns:c16="http://schemas.microsoft.com/office/drawing/2014/chart" uri="{C3380CC4-5D6E-409C-BE32-E72D297353CC}">
              <c16:uniqueId val="{00000008-FF9E-4D7D-B216-A54FCE11FC5B}"/>
            </c:ext>
          </c:extLst>
        </c:ser>
        <c:dLbls>
          <c:showLegendKey val="0"/>
          <c:showVal val="0"/>
          <c:showCatName val="0"/>
          <c:showSerName val="0"/>
          <c:showPercent val="0"/>
          <c:showBubbleSize val="0"/>
        </c:dLbls>
        <c:gapWidth val="100"/>
        <c:axId val="1815207824"/>
        <c:axId val="1815208656"/>
      </c:barChart>
      <c:catAx>
        <c:axId val="1815207824"/>
        <c:scaling>
          <c:orientation val="minMax"/>
        </c:scaling>
        <c:delete val="0"/>
        <c:axPos val="b"/>
        <c:numFmt formatCode="General" sourceLinked="1"/>
        <c:majorTickMark val="out"/>
        <c:minorTickMark val="none"/>
        <c:tickLblPos val="nextTo"/>
        <c:crossAx val="1815208656"/>
        <c:crosses val="autoZero"/>
        <c:auto val="1"/>
        <c:lblAlgn val="ctr"/>
        <c:lblOffset val="100"/>
        <c:noMultiLvlLbl val="0"/>
      </c:catAx>
      <c:valAx>
        <c:axId val="1815208656"/>
        <c:scaling>
          <c:orientation val="minMax"/>
        </c:scaling>
        <c:delete val="0"/>
        <c:axPos val="l"/>
        <c:majorGridlines/>
        <c:numFmt formatCode="General" sourceLinked="1"/>
        <c:majorTickMark val="out"/>
        <c:minorTickMark val="none"/>
        <c:tickLblPos val="nextTo"/>
        <c:crossAx val="1815207824"/>
        <c:crosses val="autoZero"/>
        <c:crossBetween val="between"/>
      </c:valAx>
    </c:plotArea>
    <c:legend>
      <c:legendPos val="r"/>
      <c:overlay val="0"/>
      <c:txPr>
        <a:bodyPr/>
        <a:lstStyle/>
        <a:p>
          <a:pPr>
            <a:defRPr sz="2000"/>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kumimoji="0" lang="en-US" sz="2800" b="1" i="0" u="none" strike="noStrike" kern="1200" cap="none" spc="0" normalizeH="0" baseline="0" noProof="0" dirty="0" smtClean="0">
                <a:ln>
                  <a:noFill/>
                </a:ln>
                <a:solidFill>
                  <a:srgbClr val="5E5E5E"/>
                </a:solidFill>
                <a:effectLst/>
                <a:uLnTx/>
                <a:uFillTx/>
                <a:latin typeface="Helvetica Neue"/>
              </a:rPr>
              <a:t>Reading Assessment</a:t>
            </a:r>
            <a:endParaRPr kumimoji="0" lang="en-US" sz="2800" b="1" i="0" u="none" strike="noStrike" kern="1200" cap="none" spc="0" normalizeH="0" baseline="0" noProof="0" dirty="0">
              <a:ln>
                <a:noFill/>
              </a:ln>
              <a:solidFill>
                <a:srgbClr val="5E5E5E"/>
              </a:solidFill>
              <a:effectLst/>
              <a:uLnTx/>
              <a:uFillTx/>
              <a:latin typeface="Helvetica Neue"/>
            </a:endParaRPr>
          </a:p>
          <a:p>
            <a:pPr>
              <a:defRPr/>
            </a:pPr>
            <a:r>
              <a:rPr kumimoji="0" lang="en-US" sz="2400" b="1" i="0" u="none" strike="noStrike" kern="1200" cap="none" spc="0" normalizeH="0" baseline="0" noProof="0" dirty="0" smtClean="0">
                <a:ln>
                  <a:noFill/>
                </a:ln>
                <a:solidFill>
                  <a:srgbClr val="5E5E5E"/>
                </a:solidFill>
                <a:effectLst/>
                <a:uLnTx/>
                <a:uFillTx/>
                <a:latin typeface="Helvetica Neue"/>
              </a:rPr>
              <a:t>2022 </a:t>
            </a:r>
            <a:r>
              <a:rPr kumimoji="0" lang="en-US" sz="2400" b="1" i="0" u="none" strike="noStrike" kern="1200" cap="none" spc="0" normalizeH="0" baseline="0" noProof="0" dirty="0" err="1" smtClean="0">
                <a:ln>
                  <a:noFill/>
                </a:ln>
                <a:solidFill>
                  <a:srgbClr val="5E5E5E"/>
                </a:solidFill>
                <a:effectLst/>
                <a:uLnTx/>
                <a:uFillTx/>
                <a:latin typeface="Helvetica Neue"/>
              </a:rPr>
              <a:t>Fountas</a:t>
            </a:r>
            <a:r>
              <a:rPr kumimoji="0" lang="en-US" sz="2400" b="1" i="0" u="none" strike="noStrike" kern="1200" cap="none" spc="0" normalizeH="0" baseline="0" noProof="0" dirty="0" smtClean="0">
                <a:ln>
                  <a:noFill/>
                </a:ln>
                <a:solidFill>
                  <a:srgbClr val="5E5E5E"/>
                </a:solidFill>
                <a:effectLst/>
                <a:uLnTx/>
                <a:uFillTx/>
                <a:latin typeface="Helvetica Neue"/>
              </a:rPr>
              <a:t> &amp; </a:t>
            </a:r>
            <a:r>
              <a:rPr kumimoji="0" lang="en-US" sz="2400" b="1" i="0" u="none" strike="noStrike" kern="1200" cap="none" spc="0" normalizeH="0" baseline="0" noProof="0" dirty="0" err="1" smtClean="0">
                <a:ln>
                  <a:noFill/>
                </a:ln>
                <a:solidFill>
                  <a:srgbClr val="5E5E5E"/>
                </a:solidFill>
                <a:effectLst/>
                <a:uLnTx/>
                <a:uFillTx/>
                <a:latin typeface="Helvetica Neue"/>
              </a:rPr>
              <a:t>Pinnell</a:t>
            </a:r>
            <a:endParaRPr lang="en-US" sz="900" dirty="0"/>
          </a:p>
        </c:rich>
      </c:tx>
      <c:layout>
        <c:manualLayout>
          <c:xMode val="edge"/>
          <c:yMode val="edge"/>
          <c:x val="0.17952471799028435"/>
          <c:y val="0"/>
        </c:manualLayout>
      </c:layout>
      <c:overlay val="0"/>
    </c:title>
    <c:autoTitleDeleted val="0"/>
    <c:plotArea>
      <c:layout/>
      <c:barChart>
        <c:barDir val="col"/>
        <c:grouping val="clustered"/>
        <c:varyColors val="0"/>
        <c:ser>
          <c:idx val="0"/>
          <c:order val="0"/>
          <c:tx>
            <c:strRef>
              <c:f>Sheet1!$A$2</c:f>
              <c:strCache>
                <c:ptCount val="1"/>
                <c:pt idx="0">
                  <c:v>Spring 2022</c:v>
                </c:pt>
              </c:strCache>
            </c:strRef>
          </c:tx>
          <c:spPr>
            <a:solidFill>
              <a:srgbClr val="3385B3"/>
            </a:solidFill>
          </c:spPr>
          <c:invertIfNegative val="0"/>
          <c:dPt>
            <c:idx val="0"/>
            <c:invertIfNegative val="0"/>
            <c:bubble3D val="0"/>
            <c:extLst>
              <c:ext xmlns:c16="http://schemas.microsoft.com/office/drawing/2014/chart" uri="{C3380CC4-5D6E-409C-BE32-E72D297353CC}">
                <c16:uniqueId val="{00000001-FF9E-4D7D-B216-A54FCE11FC5B}"/>
              </c:ext>
            </c:extLst>
          </c:dPt>
          <c:dPt>
            <c:idx val="1"/>
            <c:invertIfNegative val="0"/>
            <c:bubble3D val="0"/>
            <c:extLst>
              <c:ext xmlns:c16="http://schemas.microsoft.com/office/drawing/2014/chart" uri="{C3380CC4-5D6E-409C-BE32-E72D297353CC}">
                <c16:uniqueId val="{00000003-FF9E-4D7D-B216-A54FCE11FC5B}"/>
              </c:ext>
            </c:extLst>
          </c:dPt>
          <c:cat>
            <c:strRef>
              <c:f>Sheet1!$B$1:$E$1</c:f>
              <c:strCache>
                <c:ptCount val="4"/>
                <c:pt idx="0">
                  <c:v>Emerging</c:v>
                </c:pt>
                <c:pt idx="1">
                  <c:v>Developing</c:v>
                </c:pt>
                <c:pt idx="2">
                  <c:v>Proficient</c:v>
                </c:pt>
                <c:pt idx="3">
                  <c:v>Extending</c:v>
                </c:pt>
              </c:strCache>
            </c:strRef>
          </c:cat>
          <c:val>
            <c:numRef>
              <c:f>Sheet1!$B$2:$E$2</c:f>
              <c:numCache>
                <c:formatCode>General</c:formatCode>
                <c:ptCount val="4"/>
                <c:pt idx="0">
                  <c:v>61</c:v>
                </c:pt>
                <c:pt idx="1">
                  <c:v>36</c:v>
                </c:pt>
                <c:pt idx="2">
                  <c:v>49</c:v>
                </c:pt>
                <c:pt idx="3">
                  <c:v>84</c:v>
                </c:pt>
              </c:numCache>
            </c:numRef>
          </c:val>
          <c:extLst>
            <c:ext xmlns:c16="http://schemas.microsoft.com/office/drawing/2014/chart" uri="{C3380CC4-5D6E-409C-BE32-E72D297353CC}">
              <c16:uniqueId val="{00000004-FF9E-4D7D-B216-A54FCE11FC5B}"/>
            </c:ext>
          </c:extLst>
        </c:ser>
        <c:ser>
          <c:idx val="1"/>
          <c:order val="1"/>
          <c:tx>
            <c:strRef>
              <c:f>Sheet1!$A$3</c:f>
              <c:strCache>
                <c:ptCount val="1"/>
                <c:pt idx="0">
                  <c:v>Fall 2022</c:v>
                </c:pt>
              </c:strCache>
            </c:strRef>
          </c:tx>
          <c:spPr>
            <a:solidFill>
              <a:srgbClr val="AAC32F"/>
            </a:solidFill>
          </c:spPr>
          <c:invertIfNegative val="0"/>
          <c:dPt>
            <c:idx val="0"/>
            <c:invertIfNegative val="0"/>
            <c:bubble3D val="0"/>
            <c:spPr>
              <a:solidFill>
                <a:srgbClr val="FFFF0D"/>
              </a:solidFill>
            </c:spPr>
            <c:extLst>
              <c:ext xmlns:c16="http://schemas.microsoft.com/office/drawing/2014/chart" uri="{C3380CC4-5D6E-409C-BE32-E72D297353CC}">
                <c16:uniqueId val="{00000007-FF9E-4D7D-B216-A54FCE11FC5B}"/>
              </c:ext>
            </c:extLst>
          </c:dPt>
          <c:dPt>
            <c:idx val="1"/>
            <c:invertIfNegative val="0"/>
            <c:bubble3D val="0"/>
            <c:spPr>
              <a:solidFill>
                <a:srgbClr val="0070C0"/>
              </a:solidFill>
            </c:spPr>
            <c:extLst>
              <c:ext xmlns:c16="http://schemas.microsoft.com/office/drawing/2014/chart" uri="{C3380CC4-5D6E-409C-BE32-E72D297353CC}">
                <c16:uniqueId val="{00000006-FF9E-4D7D-B216-A54FCE11FC5B}"/>
              </c:ext>
            </c:extLst>
          </c:dPt>
          <c:cat>
            <c:strRef>
              <c:f>Sheet1!$B$1:$E$1</c:f>
              <c:strCache>
                <c:ptCount val="4"/>
                <c:pt idx="0">
                  <c:v>Emerging</c:v>
                </c:pt>
                <c:pt idx="1">
                  <c:v>Developing</c:v>
                </c:pt>
                <c:pt idx="2">
                  <c:v>Proficient</c:v>
                </c:pt>
                <c:pt idx="3">
                  <c:v>Extending</c:v>
                </c:pt>
              </c:strCache>
            </c:strRef>
          </c:cat>
          <c:val>
            <c:numRef>
              <c:f>Sheet1!$B$3:$D$3</c:f>
              <c:numCache>
                <c:formatCode>General</c:formatCode>
                <c:ptCount val="3"/>
              </c:numCache>
            </c:numRef>
          </c:val>
          <c:extLst>
            <c:ext xmlns:c16="http://schemas.microsoft.com/office/drawing/2014/chart" uri="{C3380CC4-5D6E-409C-BE32-E72D297353CC}">
              <c16:uniqueId val="{00000008-FF9E-4D7D-B216-A54FCE11FC5B}"/>
            </c:ext>
          </c:extLst>
        </c:ser>
        <c:dLbls>
          <c:showLegendKey val="0"/>
          <c:showVal val="0"/>
          <c:showCatName val="0"/>
          <c:showSerName val="0"/>
          <c:showPercent val="0"/>
          <c:showBubbleSize val="0"/>
        </c:dLbls>
        <c:gapWidth val="100"/>
        <c:axId val="1815207824"/>
        <c:axId val="1815208656"/>
      </c:barChart>
      <c:catAx>
        <c:axId val="1815207824"/>
        <c:scaling>
          <c:orientation val="minMax"/>
        </c:scaling>
        <c:delete val="0"/>
        <c:axPos val="b"/>
        <c:numFmt formatCode="General" sourceLinked="1"/>
        <c:majorTickMark val="out"/>
        <c:minorTickMark val="none"/>
        <c:tickLblPos val="nextTo"/>
        <c:crossAx val="1815208656"/>
        <c:crosses val="autoZero"/>
        <c:auto val="1"/>
        <c:lblAlgn val="ctr"/>
        <c:lblOffset val="100"/>
        <c:noMultiLvlLbl val="0"/>
      </c:catAx>
      <c:valAx>
        <c:axId val="1815208656"/>
        <c:scaling>
          <c:orientation val="minMax"/>
        </c:scaling>
        <c:delete val="0"/>
        <c:axPos val="l"/>
        <c:majorGridlines/>
        <c:numFmt formatCode="General" sourceLinked="1"/>
        <c:majorTickMark val="out"/>
        <c:minorTickMark val="none"/>
        <c:tickLblPos val="nextTo"/>
        <c:crossAx val="1815207824"/>
        <c:crosses val="autoZero"/>
        <c:crossBetween val="between"/>
      </c:valAx>
    </c:plotArea>
    <c:legend>
      <c:legendPos val="r"/>
      <c:overlay val="0"/>
      <c:txPr>
        <a:bodyPr/>
        <a:lstStyle/>
        <a:p>
          <a:pPr>
            <a:defRPr sz="2000"/>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2800" dirty="0" smtClean="0">
                <a:effectLst>
                  <a:outerShdw blurRad="38100" dist="38100" dir="2700000" algn="tl">
                    <a:srgbClr val="000000">
                      <a:alpha val="43137"/>
                    </a:srgbClr>
                  </a:outerShdw>
                </a:effectLst>
              </a:rPr>
              <a:t>I am getting</a:t>
            </a:r>
            <a:r>
              <a:rPr lang="en-US" sz="2800" baseline="0" dirty="0" smtClean="0">
                <a:effectLst>
                  <a:outerShdw blurRad="38100" dist="38100" dir="2700000" algn="tl">
                    <a:srgbClr val="000000">
                      <a:alpha val="43137"/>
                    </a:srgbClr>
                  </a:outerShdw>
                </a:effectLst>
              </a:rPr>
              <a:t> better at reading</a:t>
            </a:r>
            <a:endParaRPr lang="en-US" sz="2800" dirty="0">
              <a:effectLst>
                <a:outerShdw blurRad="38100" dist="38100" dir="2700000" algn="tl">
                  <a:srgbClr val="000000">
                    <a:alpha val="43137"/>
                  </a:srgbClr>
                </a:outerShdw>
              </a:effectLst>
            </a:endParaRPr>
          </a:p>
        </c:rich>
      </c:tx>
      <c:layout>
        <c:manualLayout>
          <c:xMode val="edge"/>
          <c:yMode val="edge"/>
          <c:x val="0.17769305231131047"/>
          <c:y val="1.1674841706045291E-3"/>
        </c:manualLayout>
      </c:layout>
      <c:overlay val="0"/>
    </c:title>
    <c:autoTitleDeleted val="0"/>
    <c:plotArea>
      <c:layout>
        <c:manualLayout>
          <c:layoutTarget val="inner"/>
          <c:xMode val="edge"/>
          <c:yMode val="edge"/>
          <c:x val="0.20773731623580502"/>
          <c:y val="0.22532117385645117"/>
          <c:w val="0.69897168344141558"/>
          <c:h val="0.61391159232007431"/>
        </c:manualLayout>
      </c:layout>
      <c:doughnutChart>
        <c:varyColors val="0"/>
        <c:ser>
          <c:idx val="0"/>
          <c:order val="0"/>
          <c:tx>
            <c:strRef>
              <c:f>Sheet1!$A$2</c:f>
              <c:strCache>
                <c:ptCount val="1"/>
                <c:pt idx="0">
                  <c:v>I am getting better at reading</c:v>
                </c:pt>
              </c:strCache>
            </c:strRef>
          </c:tx>
          <c:spPr>
            <a:solidFill>
              <a:srgbClr val="225572"/>
            </a:solidFill>
            <a:ln w="12700" cap="flat">
              <a:noFill/>
              <a:miter lim="400000"/>
            </a:ln>
            <a:effectLst/>
          </c:spPr>
          <c:dPt>
            <c:idx val="0"/>
            <c:bubble3D val="0"/>
            <c:extLst>
              <c:ext xmlns:c16="http://schemas.microsoft.com/office/drawing/2014/chart" uri="{C3380CC4-5D6E-409C-BE32-E72D297353CC}">
                <c16:uniqueId val="{00000000-F89D-4926-9C1A-8A18EBAD5A56}"/>
              </c:ext>
            </c:extLst>
          </c:dPt>
          <c:dPt>
            <c:idx val="1"/>
            <c:bubble3D val="0"/>
            <c:spPr>
              <a:solidFill>
                <a:srgbClr val="5DBFA0"/>
              </a:solidFill>
              <a:ln w="12700" cap="flat">
                <a:noFill/>
                <a:miter lim="400000"/>
              </a:ln>
              <a:effectLst/>
            </c:spPr>
            <c:extLst>
              <c:ext xmlns:c16="http://schemas.microsoft.com/office/drawing/2014/chart" uri="{C3380CC4-5D6E-409C-BE32-E72D297353CC}">
                <c16:uniqueId val="{00000002-F89D-4926-9C1A-8A18EBAD5A56}"/>
              </c:ext>
            </c:extLst>
          </c:dPt>
          <c:dPt>
            <c:idx val="2"/>
            <c:bubble3D val="0"/>
            <c:spPr>
              <a:solidFill>
                <a:srgbClr val="27A9DC"/>
              </a:solidFill>
              <a:ln w="12700" cap="flat">
                <a:noFill/>
                <a:miter lim="400000"/>
              </a:ln>
              <a:effectLst/>
            </c:spPr>
            <c:extLst>
              <c:ext xmlns:c16="http://schemas.microsoft.com/office/drawing/2014/chart" uri="{C3380CC4-5D6E-409C-BE32-E72D297353CC}">
                <c16:uniqueId val="{00000004-F89D-4926-9C1A-8A18EBAD5A56}"/>
              </c:ext>
            </c:extLst>
          </c:dPt>
          <c:dPt>
            <c:idx val="3"/>
            <c:bubble3D val="0"/>
            <c:spPr>
              <a:solidFill>
                <a:srgbClr val="C3D62D"/>
              </a:solidFill>
              <a:ln w="12700" cap="flat">
                <a:noFill/>
                <a:miter lim="400000"/>
              </a:ln>
              <a:effectLst/>
            </c:spPr>
            <c:extLst>
              <c:ext xmlns:c16="http://schemas.microsoft.com/office/drawing/2014/chart" uri="{C3380CC4-5D6E-409C-BE32-E72D297353CC}">
                <c16:uniqueId val="{00000006-F89D-4926-9C1A-8A18EBAD5A56}"/>
              </c:ext>
            </c:extLst>
          </c:dPt>
          <c:dPt>
            <c:idx val="4"/>
            <c:bubble3D val="0"/>
            <c:spPr>
              <a:solidFill>
                <a:srgbClr val="76C6C7"/>
              </a:solidFill>
              <a:ln w="12700" cap="flat">
                <a:noFill/>
                <a:miter lim="400000"/>
              </a:ln>
              <a:effectLst/>
            </c:spPr>
            <c:extLst>
              <c:ext xmlns:c16="http://schemas.microsoft.com/office/drawing/2014/chart" uri="{C3380CC4-5D6E-409C-BE32-E72D297353CC}">
                <c16:uniqueId val="{00000008-F89D-4926-9C1A-8A18EBAD5A56}"/>
              </c:ext>
            </c:extLst>
          </c:dPt>
          <c:dPt>
            <c:idx val="5"/>
            <c:bubble3D val="0"/>
            <c:spPr>
              <a:solidFill>
                <a:srgbClr val="C9C7CB"/>
              </a:solidFill>
              <a:ln w="12700" cap="flat">
                <a:noFill/>
                <a:miter lim="400000"/>
              </a:ln>
              <a:effectLst/>
            </c:spPr>
            <c:extLst>
              <c:ext xmlns:c16="http://schemas.microsoft.com/office/drawing/2014/chart" uri="{C3380CC4-5D6E-409C-BE32-E72D297353CC}">
                <c16:uniqueId val="{0000000A-F89D-4926-9C1A-8A18EBAD5A56}"/>
              </c:ext>
            </c:extLst>
          </c:dPt>
          <c:dLbls>
            <c:dLbl>
              <c:idx val="0"/>
              <c:layout>
                <c:manualLayout>
                  <c:x val="0.1883775800866079"/>
                  <c:y val="9.7571952809574092E-2"/>
                </c:manualLayout>
              </c:layout>
              <c:numFmt formatCode="#,##0%" sourceLinked="0"/>
              <c:spPr/>
              <c:txPr>
                <a:bodyPr/>
                <a:lstStyle/>
                <a:p>
                  <a:pPr>
                    <a:defRPr sz="3000" b="0" i="0" u="none" strike="noStrike">
                      <a:solidFill>
                        <a:srgbClr val="225572"/>
                      </a:solidFill>
                      <a:latin typeface="Lato Heavy"/>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F89D-4926-9C1A-8A18EBAD5A56}"/>
                </c:ext>
              </c:extLst>
            </c:dLbl>
            <c:dLbl>
              <c:idx val="1"/>
              <c:layout>
                <c:manualLayout>
                  <c:x val="-0.28222142668505529"/>
                  <c:y val="-3.2907781882390463E-2"/>
                </c:manualLayout>
              </c:layout>
              <c:numFmt formatCode="#,##0%" sourceLinked="0"/>
              <c:spPr/>
              <c:txPr>
                <a:bodyPr/>
                <a:lstStyle/>
                <a:p>
                  <a:pPr>
                    <a:defRPr sz="3000" b="0" i="0" u="none" strike="noStrike">
                      <a:solidFill>
                        <a:srgbClr val="5DBFA0"/>
                      </a:solidFill>
                      <a:latin typeface="Lato Heavy"/>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F89D-4926-9C1A-8A18EBAD5A56}"/>
                </c:ext>
              </c:extLst>
            </c:dLbl>
            <c:dLbl>
              <c:idx val="2"/>
              <c:layout>
                <c:manualLayout>
                  <c:x val="-0.19125313461279977"/>
                  <c:y val="3.6113022869309348E-2"/>
                </c:manualLayout>
              </c:layout>
              <c:numFmt formatCode="#,##0%" sourceLinked="0"/>
              <c:spPr/>
              <c:txPr>
                <a:bodyPr/>
                <a:lstStyle/>
                <a:p>
                  <a:pPr>
                    <a:defRPr sz="3000" b="0" i="0" u="none" strike="noStrike">
                      <a:solidFill>
                        <a:srgbClr val="27A9DC"/>
                      </a:solidFill>
                      <a:latin typeface="Lato Heavy"/>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4-F89D-4926-9C1A-8A18EBAD5A56}"/>
                </c:ext>
              </c:extLst>
            </c:dLbl>
            <c:dLbl>
              <c:idx val="3"/>
              <c:layout>
                <c:manualLayout>
                  <c:x val="-0.11725643370338142"/>
                  <c:y val="-7.4497933194563229E-2"/>
                </c:manualLayout>
              </c:layout>
              <c:numFmt formatCode="#,##0%" sourceLinked="0"/>
              <c:spPr/>
              <c:txPr>
                <a:bodyPr/>
                <a:lstStyle/>
                <a:p>
                  <a:pPr>
                    <a:defRPr sz="3000" b="0" i="0" u="none" strike="noStrike">
                      <a:solidFill>
                        <a:srgbClr val="C3D62D"/>
                      </a:solidFill>
                      <a:latin typeface="Lato Heavy"/>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6-F89D-4926-9C1A-8A18EBAD5A56}"/>
                </c:ext>
              </c:extLst>
            </c:dLbl>
            <c:dLbl>
              <c:idx val="4"/>
              <c:layout>
                <c:manualLayout>
                  <c:x val="-9.8021035322304606E-2"/>
                  <c:y val="-9.8021035322304578E-2"/>
                </c:manualLayout>
              </c:layout>
              <c:numFmt formatCode="#,##0%" sourceLinked="0"/>
              <c:spPr/>
              <c:txPr>
                <a:bodyPr/>
                <a:lstStyle/>
                <a:p>
                  <a:pPr>
                    <a:defRPr sz="3000" b="0" i="0" u="none" strike="noStrike">
                      <a:solidFill>
                        <a:srgbClr val="76C6C7"/>
                      </a:solidFill>
                      <a:latin typeface="Lato Heavy"/>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8-F89D-4926-9C1A-8A18EBAD5A56}"/>
                </c:ext>
              </c:extLst>
            </c:dLbl>
            <c:dLbl>
              <c:idx val="5"/>
              <c:layout>
                <c:manualLayout>
                  <c:x val="-2.0636007436274695E-2"/>
                  <c:y val="-0.14703155298345688"/>
                </c:manualLayout>
              </c:layout>
              <c:numFmt formatCode="#,##0%" sourceLinked="0"/>
              <c:spPr/>
              <c:txPr>
                <a:bodyPr/>
                <a:lstStyle/>
                <a:p>
                  <a:pPr>
                    <a:defRPr sz="3000" b="0" i="0" u="none" strike="noStrike">
                      <a:solidFill>
                        <a:srgbClr val="C9C7CB"/>
                      </a:solidFill>
                      <a:latin typeface="Lato Heavy"/>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A-F89D-4926-9C1A-8A18EBAD5A56}"/>
                </c:ext>
              </c:extLst>
            </c:dLbl>
            <c:numFmt formatCode="#,##0%" sourceLinked="0"/>
            <c:spPr>
              <a:noFill/>
              <a:ln>
                <a:noFill/>
              </a:ln>
              <a:effectLst/>
            </c:spPr>
            <c:txPr>
              <a:bodyPr/>
              <a:lstStyle/>
              <a:p>
                <a:pPr>
                  <a:defRPr sz="3000" b="0" i="0" u="none" strike="noStrike">
                    <a:solidFill>
                      <a:srgbClr val="225572"/>
                    </a:solidFill>
                    <a:latin typeface="Lato Heavy"/>
                  </a:defRPr>
                </a:pPr>
                <a:endParaRPr lang="en-US"/>
              </a:p>
            </c:txPr>
            <c:showLegendKey val="0"/>
            <c:showVal val="0"/>
            <c:showCatName val="0"/>
            <c:showSerName val="0"/>
            <c:showPercent val="1"/>
            <c:showBubbleSize val="0"/>
            <c:showLeaderLines val="1"/>
            <c:leaderLines>
              <c:spPr>
                <a:ln w="6350" cap="flat">
                  <a:solidFill>
                    <a:srgbClr val="000000"/>
                  </a:solidFill>
                  <a:prstDash val="solid"/>
                  <a:miter lim="400000"/>
                </a:ln>
                <a:effectLst/>
              </c:spPr>
            </c:leaderLines>
            <c:extLst>
              <c:ext xmlns:c15="http://schemas.microsoft.com/office/drawing/2012/chart" uri="{CE6537A1-D6FC-4f65-9D91-7224C49458BB}"/>
            </c:extLst>
          </c:dLbls>
          <c:cat>
            <c:strRef>
              <c:f>Sheet1!$B$1:$E$1</c:f>
              <c:strCache>
                <c:ptCount val="2"/>
                <c:pt idx="0">
                  <c:v>Agree or Strongly agree</c:v>
                </c:pt>
                <c:pt idx="1">
                  <c:v>Less than agree</c:v>
                </c:pt>
              </c:strCache>
            </c:strRef>
          </c:cat>
          <c:val>
            <c:numRef>
              <c:f>Sheet1!$B$2:$E$2</c:f>
              <c:numCache>
                <c:formatCode>General</c:formatCode>
                <c:ptCount val="4"/>
                <c:pt idx="0">
                  <c:v>76</c:v>
                </c:pt>
                <c:pt idx="1">
                  <c:v>14</c:v>
                </c:pt>
              </c:numCache>
            </c:numRef>
          </c:val>
          <c:extLst>
            <c:ext xmlns:c16="http://schemas.microsoft.com/office/drawing/2014/chart" uri="{C3380CC4-5D6E-409C-BE32-E72D297353CC}">
              <c16:uniqueId val="{0000000B-F89D-4926-9C1A-8A18EBAD5A56}"/>
            </c:ext>
          </c:extLst>
        </c:ser>
        <c:dLbls>
          <c:showLegendKey val="0"/>
          <c:showVal val="0"/>
          <c:showCatName val="0"/>
          <c:showSerName val="0"/>
          <c:showPercent val="0"/>
          <c:showBubbleSize val="0"/>
          <c:showLeaderLines val="1"/>
        </c:dLbls>
        <c:firstSliceAng val="0"/>
        <c:holeSize val="75"/>
      </c:doughnutChart>
      <c:spPr>
        <a:noFill/>
        <a:ln w="12700" cap="flat">
          <a:noFill/>
          <a:miter lim="400000"/>
        </a:ln>
        <a:effectLst/>
      </c:spPr>
    </c:plotArea>
    <c:plotVisOnly val="1"/>
    <c:dispBlanksAs val="gap"/>
    <c:showDLblsOverMax val="1"/>
  </c:chart>
  <c:spPr>
    <a:noFill/>
    <a:ln>
      <a:noFill/>
    </a:ln>
    <a:effectLst/>
  </c:sp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kumimoji="0" lang="en-US" sz="2800" b="1" i="0" u="none" strike="noStrike" kern="1200" cap="none" spc="0" normalizeH="0" baseline="0" noProof="0" dirty="0">
                <a:ln>
                  <a:noFill/>
                </a:ln>
                <a:solidFill>
                  <a:srgbClr val="5E5E5E"/>
                </a:solidFill>
                <a:effectLst/>
                <a:uLnTx/>
                <a:uFillTx/>
                <a:latin typeface="Helvetica Neue"/>
              </a:rPr>
              <a:t>Comparison of Indigenous and Non-Indigenous Students </a:t>
            </a:r>
          </a:p>
          <a:p>
            <a:pPr>
              <a:defRPr/>
            </a:pPr>
            <a:r>
              <a:rPr kumimoji="0" lang="en-US" sz="2400" b="1" i="0" u="none" strike="noStrike" kern="1200" cap="none" spc="0" normalizeH="0" baseline="0" noProof="0" dirty="0" smtClean="0">
                <a:ln>
                  <a:noFill/>
                </a:ln>
                <a:solidFill>
                  <a:srgbClr val="5E5E5E"/>
                </a:solidFill>
                <a:effectLst/>
                <a:uLnTx/>
                <a:uFillTx/>
                <a:latin typeface="Helvetica Neue"/>
              </a:rPr>
              <a:t>2022 </a:t>
            </a:r>
            <a:r>
              <a:rPr kumimoji="0" lang="en-US" sz="2400" b="1" i="0" u="none" strike="noStrike" kern="1200" cap="none" spc="0" normalizeH="0" baseline="0" noProof="0" dirty="0">
                <a:ln>
                  <a:noFill/>
                </a:ln>
                <a:solidFill>
                  <a:srgbClr val="5E5E5E"/>
                </a:solidFill>
                <a:effectLst/>
                <a:uLnTx/>
                <a:uFillTx/>
                <a:latin typeface="Helvetica Neue"/>
              </a:rPr>
              <a:t>FSA Grades 4 &amp; 7 </a:t>
            </a:r>
            <a:r>
              <a:rPr kumimoji="0" lang="en-US" sz="2400" b="1" i="0" u="none" strike="noStrike" kern="1200" cap="none" spc="0" normalizeH="0" baseline="0" noProof="0" dirty="0" smtClean="0">
                <a:ln>
                  <a:noFill/>
                </a:ln>
                <a:solidFill>
                  <a:srgbClr val="5E5E5E"/>
                </a:solidFill>
                <a:effectLst/>
                <a:uLnTx/>
                <a:uFillTx/>
                <a:latin typeface="Helvetica Neue"/>
              </a:rPr>
              <a:t>Numeracy</a:t>
            </a:r>
            <a:endParaRPr lang="en-US" sz="900" dirty="0"/>
          </a:p>
        </c:rich>
      </c:tx>
      <c:overlay val="0"/>
    </c:title>
    <c:autoTitleDeleted val="0"/>
    <c:plotArea>
      <c:layout/>
      <c:doughnutChart>
        <c:varyColors val="1"/>
        <c:ser>
          <c:idx val="0"/>
          <c:order val="0"/>
          <c:tx>
            <c:strRef>
              <c:f>Sheet1!$A$2</c:f>
              <c:strCache>
                <c:ptCount val="1"/>
                <c:pt idx="0">
                  <c:v>Indigenous Students</c:v>
                </c:pt>
              </c:strCache>
            </c:strRef>
          </c:tx>
          <c:dPt>
            <c:idx val="0"/>
            <c:bubble3D val="0"/>
            <c:spPr>
              <a:solidFill>
                <a:srgbClr val="CBDD71"/>
              </a:solidFill>
            </c:spPr>
            <c:extLst>
              <c:ext xmlns:c16="http://schemas.microsoft.com/office/drawing/2014/chart" uri="{C3380CC4-5D6E-409C-BE32-E72D297353CC}">
                <c16:uniqueId val="{00000001-FF9E-4D7D-B216-A54FCE11FC5B}"/>
              </c:ext>
            </c:extLst>
          </c:dPt>
          <c:dPt>
            <c:idx val="1"/>
            <c:bubble3D val="0"/>
            <c:spPr>
              <a:solidFill>
                <a:srgbClr val="006699"/>
              </a:solidFill>
            </c:spPr>
            <c:extLst>
              <c:ext xmlns:c16="http://schemas.microsoft.com/office/drawing/2014/chart" uri="{C3380CC4-5D6E-409C-BE32-E72D297353CC}">
                <c16:uniqueId val="{00000003-FF9E-4D7D-B216-A54FCE11FC5B}"/>
              </c:ext>
            </c:extLst>
          </c:dPt>
          <c:dLbls>
            <c:dLbl>
              <c:idx val="0"/>
              <c:layout>
                <c:manualLayout>
                  <c:x val="0.35796605941769999"/>
                  <c:y val="5.512074561178736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F9E-4D7D-B216-A54FCE11FC5B}"/>
                </c:ext>
              </c:extLst>
            </c:dLbl>
            <c:dLbl>
              <c:idx val="1"/>
              <c:layout>
                <c:manualLayout>
                  <c:x val="-0.12259001120670514"/>
                  <c:y val="0.1915442619245023"/>
                </c:manualLayout>
              </c:layout>
              <c:spPr>
                <a:solidFill>
                  <a:srgbClr val="FFFFFF"/>
                </a:solidFill>
                <a:ln w="9525" cap="flat" cmpd="sng" algn="ctr">
                  <a:solidFill>
                    <a:srgbClr val="5E5E5E">
                      <a:lumMod val="65000"/>
                      <a:lumOff val="35000"/>
                    </a:srgbClr>
                  </a:solidFill>
                  <a:prstDash val="solid"/>
                  <a:round/>
                  <a:headEnd type="none" w="med" len="med"/>
                  <a:tailEnd type="none" w="med" len="med"/>
                </a:ln>
                <a:effectLst/>
              </c:spPr>
              <c:txPr>
                <a:bodyPr wrap="square" lIns="38100" tIns="19050" rIns="38100" bIns="19050" anchor="ctr">
                  <a:spAutoFit/>
                </a:bodyPr>
                <a:lstStyle/>
                <a:p>
                  <a:pPr>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09920"/>
                        <a:gd name="adj2" fmla="val -137090"/>
                      </a:avLst>
                    </a:prstGeom>
                  </c15:spPr>
                </c:ext>
                <c:ext xmlns:c16="http://schemas.microsoft.com/office/drawing/2014/chart" uri="{C3380CC4-5D6E-409C-BE32-E72D297353CC}">
                  <c16:uniqueId val="{00000003-FF9E-4D7D-B216-A54FCE11FC5B}"/>
                </c:ext>
              </c:extLst>
            </c:dLbl>
            <c:spPr>
              <a:solidFill>
                <a:srgbClr val="FFFFFF"/>
              </a:solidFill>
              <a:ln>
                <a:solidFill>
                  <a:srgbClr val="5E5E5E">
                    <a:lumMod val="65000"/>
                    <a:lumOff val="35000"/>
                  </a:srgbClr>
                </a:solidFill>
              </a:ln>
              <a:effectLst/>
            </c:sp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c15:spPr>
              </c:ext>
            </c:extLst>
          </c:dLbls>
          <c:cat>
            <c:strRef>
              <c:f>Sheet1!$B$1:$C$1</c:f>
              <c:strCache>
                <c:ptCount val="2"/>
                <c:pt idx="0">
                  <c:v>Not On Track</c:v>
                </c:pt>
                <c:pt idx="1">
                  <c:v>On Track</c:v>
                </c:pt>
              </c:strCache>
            </c:strRef>
          </c:cat>
          <c:val>
            <c:numRef>
              <c:f>Sheet1!$B$2:$C$2</c:f>
              <c:numCache>
                <c:formatCode>General</c:formatCode>
                <c:ptCount val="2"/>
                <c:pt idx="0">
                  <c:v>6</c:v>
                </c:pt>
                <c:pt idx="1">
                  <c:v>10</c:v>
                </c:pt>
              </c:numCache>
            </c:numRef>
          </c:val>
          <c:extLst>
            <c:ext xmlns:c16="http://schemas.microsoft.com/office/drawing/2014/chart" uri="{C3380CC4-5D6E-409C-BE32-E72D297353CC}">
              <c16:uniqueId val="{00000004-FF9E-4D7D-B216-A54FCE11FC5B}"/>
            </c:ext>
          </c:extLst>
        </c:ser>
        <c:ser>
          <c:idx val="1"/>
          <c:order val="1"/>
          <c:tx>
            <c:strRef>
              <c:f>Sheet1!$A$3</c:f>
              <c:strCache>
                <c:ptCount val="1"/>
                <c:pt idx="0">
                  <c:v>Non-Indigenous Students</c:v>
                </c:pt>
              </c:strCache>
            </c:strRef>
          </c:tx>
          <c:spPr>
            <a:solidFill>
              <a:srgbClr val="AAC32F"/>
            </a:solidFill>
          </c:spPr>
          <c:dPt>
            <c:idx val="0"/>
            <c:bubble3D val="0"/>
            <c:spPr>
              <a:solidFill>
                <a:srgbClr val="AAC32F">
                  <a:alpha val="80000"/>
                </a:srgbClr>
              </a:solidFill>
            </c:spPr>
            <c:extLst>
              <c:ext xmlns:c16="http://schemas.microsoft.com/office/drawing/2014/chart" uri="{C3380CC4-5D6E-409C-BE32-E72D297353CC}">
                <c16:uniqueId val="{00000007-FF9E-4D7D-B216-A54FCE11FC5B}"/>
              </c:ext>
            </c:extLst>
          </c:dPt>
          <c:dPt>
            <c:idx val="1"/>
            <c:bubble3D val="0"/>
            <c:spPr>
              <a:solidFill>
                <a:srgbClr val="397692"/>
              </a:solidFill>
            </c:spPr>
            <c:extLst>
              <c:ext xmlns:c16="http://schemas.microsoft.com/office/drawing/2014/chart" uri="{C3380CC4-5D6E-409C-BE32-E72D297353CC}">
                <c16:uniqueId val="{00000006-FF9E-4D7D-B216-A54FCE11FC5B}"/>
              </c:ext>
            </c:extLst>
          </c:dPt>
          <c:dLbls>
            <c:dLbl>
              <c:idx val="0"/>
              <c:layout>
                <c:manualLayout>
                  <c:x val="0.21106351370195561"/>
                  <c:y val="-5.9683412650997872E-2"/>
                </c:manualLayout>
              </c:layout>
              <c:spPr>
                <a:solidFill>
                  <a:srgbClr val="FFFFFF"/>
                </a:solidFill>
                <a:ln w="9525" cap="flat" cmpd="sng" algn="ctr">
                  <a:solidFill>
                    <a:srgbClr val="5E5E5E">
                      <a:lumMod val="65000"/>
                      <a:lumOff val="35000"/>
                    </a:srgbClr>
                  </a:solidFill>
                  <a:prstDash val="solid"/>
                  <a:round/>
                  <a:headEnd type="none" w="med" len="med"/>
                  <a:tailEnd type="none" w="med" len="med"/>
                </a:ln>
                <a:effectLst/>
              </c:spPr>
              <c:txPr>
                <a:bodyPr wrap="square" lIns="38100" tIns="19050" rIns="38100" bIns="19050" anchor="ctr">
                  <a:spAutoFit/>
                </a:bodyPr>
                <a:lstStyle/>
                <a:p>
                  <a:pPr>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05178"/>
                        <a:gd name="adj2" fmla="val 56827"/>
                      </a:avLst>
                    </a:prstGeom>
                  </c15:spPr>
                </c:ext>
                <c:ext xmlns:c16="http://schemas.microsoft.com/office/drawing/2014/chart" uri="{C3380CC4-5D6E-409C-BE32-E72D297353CC}">
                  <c16:uniqueId val="{00000007-FF9E-4D7D-B216-A54FCE11FC5B}"/>
                </c:ext>
              </c:extLst>
            </c:dLbl>
            <c:dLbl>
              <c:idx val="1"/>
              <c:layout>
                <c:manualLayout>
                  <c:x val="-0.14535954168829612"/>
                  <c:y val="-0.40982427492609391"/>
                </c:manualLayout>
              </c:layout>
              <c:spPr>
                <a:solidFill>
                  <a:srgbClr val="FFFFFF"/>
                </a:solidFill>
                <a:ln w="9525" cap="flat" cmpd="sng" algn="ctr">
                  <a:solidFill>
                    <a:srgbClr val="5E5E5E">
                      <a:lumMod val="65000"/>
                      <a:lumOff val="35000"/>
                    </a:srgbClr>
                  </a:solidFill>
                  <a:prstDash val="solid"/>
                  <a:round/>
                  <a:headEnd type="none" w="med" len="med"/>
                  <a:tailEnd type="none" w="med" len="med"/>
                </a:ln>
                <a:effectLst/>
              </c:spPr>
              <c:txPr>
                <a:bodyPr wrap="square" lIns="38100" tIns="19050" rIns="38100" bIns="19050" anchor="ctr">
                  <a:spAutoFit/>
                </a:bodyPr>
                <a:lstStyle/>
                <a:p>
                  <a:pPr>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43123"/>
                        <a:gd name="adj2" fmla="val -48770"/>
                      </a:avLst>
                    </a:prstGeom>
                  </c15:spPr>
                </c:ext>
                <c:ext xmlns:c16="http://schemas.microsoft.com/office/drawing/2014/chart" uri="{C3380CC4-5D6E-409C-BE32-E72D297353CC}">
                  <c16:uniqueId val="{00000006-FF9E-4D7D-B216-A54FCE11FC5B}"/>
                </c:ext>
              </c:extLst>
            </c:dLbl>
            <c:spPr>
              <a:solidFill>
                <a:srgbClr val="FFFFFF"/>
              </a:solidFill>
              <a:ln>
                <a:solidFill>
                  <a:srgbClr val="5E5E5E">
                    <a:lumMod val="65000"/>
                    <a:lumOff val="35000"/>
                  </a:srgbClr>
                </a:solidFill>
              </a:ln>
              <a:effectLst/>
            </c:sp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c15:spPr>
              </c:ext>
            </c:extLst>
          </c:dLbls>
          <c:cat>
            <c:strRef>
              <c:f>Sheet1!$B$1:$C$1</c:f>
              <c:strCache>
                <c:ptCount val="2"/>
                <c:pt idx="0">
                  <c:v>Not On Track</c:v>
                </c:pt>
                <c:pt idx="1">
                  <c:v>On Track</c:v>
                </c:pt>
              </c:strCache>
            </c:strRef>
          </c:cat>
          <c:val>
            <c:numRef>
              <c:f>Sheet1!$B$3:$C$3</c:f>
              <c:numCache>
                <c:formatCode>General</c:formatCode>
                <c:ptCount val="2"/>
                <c:pt idx="0">
                  <c:v>20</c:v>
                </c:pt>
                <c:pt idx="1">
                  <c:v>61</c:v>
                </c:pt>
              </c:numCache>
            </c:numRef>
          </c:val>
          <c:extLst>
            <c:ext xmlns:c16="http://schemas.microsoft.com/office/drawing/2014/chart" uri="{C3380CC4-5D6E-409C-BE32-E72D297353CC}">
              <c16:uniqueId val="{00000008-FF9E-4D7D-B216-A54FCE11FC5B}"/>
            </c:ext>
          </c:extLst>
        </c:ser>
        <c:dLbls>
          <c:showLegendKey val="0"/>
          <c:showVal val="0"/>
          <c:showCatName val="0"/>
          <c:showSerName val="0"/>
          <c:showPercent val="0"/>
          <c:showBubbleSize val="0"/>
          <c:showLeaderLines val="0"/>
        </c:dLbls>
        <c:firstSliceAng val="0"/>
        <c:holeSize val="50"/>
      </c:doughnutChart>
    </c:plotArea>
    <c:legend>
      <c:legendPos val="r"/>
      <c:layout>
        <c:manualLayout>
          <c:xMode val="edge"/>
          <c:yMode val="edge"/>
          <c:x val="0.74645837970673701"/>
          <c:y val="0.78391400556428803"/>
          <c:w val="0.25354162029326299"/>
          <c:h val="0.12536251062697579"/>
        </c:manualLayout>
      </c:layout>
      <c:overlay val="0"/>
      <c:txPr>
        <a:bodyPr/>
        <a:lstStyle/>
        <a:p>
          <a:pPr>
            <a:defRPr sz="2000"/>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kumimoji="0" lang="en-US" sz="2800" b="1" i="0" u="none" strike="noStrike" kern="1200" cap="none" spc="0" normalizeH="0" baseline="0" noProof="0" dirty="0">
                <a:ln>
                  <a:noFill/>
                </a:ln>
                <a:solidFill>
                  <a:srgbClr val="5E5E5E"/>
                </a:solidFill>
                <a:effectLst/>
                <a:uLnTx/>
                <a:uFillTx/>
                <a:latin typeface="Helvetica Neue"/>
              </a:rPr>
              <a:t>Comparison of Indigenous and Non-Indigenous Students </a:t>
            </a:r>
          </a:p>
          <a:p>
            <a:pPr>
              <a:defRPr/>
            </a:pPr>
            <a:r>
              <a:rPr kumimoji="0" lang="en-US" sz="2400" b="1" i="0" u="none" strike="noStrike" kern="1200" cap="none" spc="0" normalizeH="0" baseline="0" noProof="0" dirty="0" smtClean="0">
                <a:ln>
                  <a:noFill/>
                </a:ln>
                <a:solidFill>
                  <a:srgbClr val="5E5E5E"/>
                </a:solidFill>
                <a:effectLst/>
                <a:uLnTx/>
                <a:uFillTx/>
                <a:latin typeface="Helvetica Neue"/>
              </a:rPr>
              <a:t>June 2022 Math Report Cards</a:t>
            </a:r>
            <a:endParaRPr lang="en-US" sz="900" dirty="0"/>
          </a:p>
        </c:rich>
      </c:tx>
      <c:layout>
        <c:manualLayout>
          <c:xMode val="edge"/>
          <c:yMode val="edge"/>
          <c:x val="0.14490389503553011"/>
          <c:y val="0"/>
        </c:manualLayout>
      </c:layout>
      <c:overlay val="0"/>
    </c:title>
    <c:autoTitleDeleted val="0"/>
    <c:plotArea>
      <c:layout/>
      <c:barChart>
        <c:barDir val="col"/>
        <c:grouping val="clustered"/>
        <c:varyColors val="0"/>
        <c:ser>
          <c:idx val="0"/>
          <c:order val="0"/>
          <c:tx>
            <c:strRef>
              <c:f>Sheet1!$A$2</c:f>
              <c:strCache>
                <c:ptCount val="1"/>
                <c:pt idx="0">
                  <c:v>Indigenous Students</c:v>
                </c:pt>
              </c:strCache>
            </c:strRef>
          </c:tx>
          <c:spPr>
            <a:solidFill>
              <a:srgbClr val="CBDD71"/>
            </a:solidFill>
          </c:spPr>
          <c:invertIfNegative val="0"/>
          <c:cat>
            <c:strRef>
              <c:f>Sheet1!$B$1:$D$1</c:f>
              <c:strCache>
                <c:ptCount val="3"/>
                <c:pt idx="0">
                  <c:v>Emerging</c:v>
                </c:pt>
                <c:pt idx="1">
                  <c:v>Developing</c:v>
                </c:pt>
                <c:pt idx="2">
                  <c:v>Proficient &amp; Extending</c:v>
                </c:pt>
              </c:strCache>
            </c:strRef>
          </c:cat>
          <c:val>
            <c:numRef>
              <c:f>Sheet1!$B$2:$D$2</c:f>
              <c:numCache>
                <c:formatCode>General</c:formatCode>
                <c:ptCount val="3"/>
                <c:pt idx="0">
                  <c:v>2</c:v>
                </c:pt>
                <c:pt idx="1">
                  <c:v>56</c:v>
                </c:pt>
                <c:pt idx="2">
                  <c:v>42</c:v>
                </c:pt>
              </c:numCache>
            </c:numRef>
          </c:val>
          <c:extLst>
            <c:ext xmlns:c16="http://schemas.microsoft.com/office/drawing/2014/chart" uri="{C3380CC4-5D6E-409C-BE32-E72D297353CC}">
              <c16:uniqueId val="{00000004-FF9E-4D7D-B216-A54FCE11FC5B}"/>
            </c:ext>
          </c:extLst>
        </c:ser>
        <c:ser>
          <c:idx val="1"/>
          <c:order val="1"/>
          <c:tx>
            <c:strRef>
              <c:f>Sheet1!$A$3</c:f>
              <c:strCache>
                <c:ptCount val="1"/>
                <c:pt idx="0">
                  <c:v>Non-Indigenous Students</c:v>
                </c:pt>
              </c:strCache>
            </c:strRef>
          </c:tx>
          <c:spPr>
            <a:solidFill>
              <a:srgbClr val="5BC1A2"/>
            </a:solidFill>
          </c:spPr>
          <c:invertIfNegative val="0"/>
          <c:dPt>
            <c:idx val="1"/>
            <c:invertIfNegative val="0"/>
            <c:bubble3D val="0"/>
            <c:extLst>
              <c:ext xmlns:c16="http://schemas.microsoft.com/office/drawing/2014/chart" uri="{C3380CC4-5D6E-409C-BE32-E72D297353CC}">
                <c16:uniqueId val="{00000006-FF9E-4D7D-B216-A54FCE11FC5B}"/>
              </c:ext>
            </c:extLst>
          </c:dPt>
          <c:cat>
            <c:strRef>
              <c:f>Sheet1!$B$1:$D$1</c:f>
              <c:strCache>
                <c:ptCount val="3"/>
                <c:pt idx="0">
                  <c:v>Emerging</c:v>
                </c:pt>
                <c:pt idx="1">
                  <c:v>Developing</c:v>
                </c:pt>
                <c:pt idx="2">
                  <c:v>Proficient &amp; Extending</c:v>
                </c:pt>
              </c:strCache>
            </c:strRef>
          </c:cat>
          <c:val>
            <c:numRef>
              <c:f>Sheet1!$B$3:$D$3</c:f>
              <c:numCache>
                <c:formatCode>General</c:formatCode>
                <c:ptCount val="3"/>
                <c:pt idx="0">
                  <c:v>3</c:v>
                </c:pt>
                <c:pt idx="1">
                  <c:v>24</c:v>
                </c:pt>
                <c:pt idx="2">
                  <c:v>73</c:v>
                </c:pt>
              </c:numCache>
            </c:numRef>
          </c:val>
          <c:extLst>
            <c:ext xmlns:c16="http://schemas.microsoft.com/office/drawing/2014/chart" uri="{C3380CC4-5D6E-409C-BE32-E72D297353CC}">
              <c16:uniqueId val="{00000008-FF9E-4D7D-B216-A54FCE11FC5B}"/>
            </c:ext>
          </c:extLst>
        </c:ser>
        <c:dLbls>
          <c:showLegendKey val="0"/>
          <c:showVal val="0"/>
          <c:showCatName val="0"/>
          <c:showSerName val="0"/>
          <c:showPercent val="0"/>
          <c:showBubbleSize val="0"/>
        </c:dLbls>
        <c:gapWidth val="100"/>
        <c:axId val="1815207824"/>
        <c:axId val="1815208656"/>
      </c:barChart>
      <c:catAx>
        <c:axId val="1815207824"/>
        <c:scaling>
          <c:orientation val="minMax"/>
        </c:scaling>
        <c:delete val="0"/>
        <c:axPos val="b"/>
        <c:numFmt formatCode="General" sourceLinked="1"/>
        <c:majorTickMark val="out"/>
        <c:minorTickMark val="none"/>
        <c:tickLblPos val="nextTo"/>
        <c:crossAx val="1815208656"/>
        <c:crosses val="autoZero"/>
        <c:auto val="1"/>
        <c:lblAlgn val="ctr"/>
        <c:lblOffset val="100"/>
        <c:noMultiLvlLbl val="0"/>
      </c:catAx>
      <c:valAx>
        <c:axId val="1815208656"/>
        <c:scaling>
          <c:orientation val="minMax"/>
        </c:scaling>
        <c:delete val="0"/>
        <c:axPos val="l"/>
        <c:majorGridlines/>
        <c:numFmt formatCode="General" sourceLinked="1"/>
        <c:majorTickMark val="out"/>
        <c:minorTickMark val="none"/>
        <c:tickLblPos val="nextTo"/>
        <c:crossAx val="1815207824"/>
        <c:crosses val="autoZero"/>
        <c:crossBetween val="between"/>
      </c:valAx>
    </c:plotArea>
    <c:legend>
      <c:legendPos val="r"/>
      <c:overlay val="0"/>
      <c:txPr>
        <a:bodyPr/>
        <a:lstStyle/>
        <a:p>
          <a:pPr>
            <a:defRPr sz="2000"/>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kumimoji="0" lang="en-US" sz="2800" b="1" i="0" u="none" strike="noStrike" kern="1200" cap="none" spc="0" normalizeH="0" baseline="0" noProof="0" dirty="0" smtClean="0">
                <a:ln>
                  <a:noFill/>
                </a:ln>
                <a:solidFill>
                  <a:srgbClr val="5E5E5E"/>
                </a:solidFill>
                <a:effectLst/>
                <a:uLnTx/>
                <a:uFillTx/>
                <a:latin typeface="Helvetica Neue"/>
              </a:rPr>
              <a:t>Numeracy Assessment</a:t>
            </a:r>
            <a:endParaRPr kumimoji="0" lang="en-US" sz="2800" b="1" i="0" u="none" strike="noStrike" kern="1200" cap="none" spc="0" normalizeH="0" baseline="0" noProof="0" dirty="0">
              <a:ln>
                <a:noFill/>
              </a:ln>
              <a:solidFill>
                <a:srgbClr val="5E5E5E"/>
              </a:solidFill>
              <a:effectLst/>
              <a:uLnTx/>
              <a:uFillTx/>
              <a:latin typeface="Helvetica Neue"/>
            </a:endParaRPr>
          </a:p>
          <a:p>
            <a:pPr>
              <a:defRPr/>
            </a:pPr>
            <a:r>
              <a:rPr kumimoji="0" lang="en-US" sz="2400" b="1" i="0" u="none" strike="noStrike" kern="1200" cap="none" spc="0" normalizeH="0" baseline="0" noProof="0" dirty="0" smtClean="0">
                <a:ln>
                  <a:noFill/>
                </a:ln>
                <a:solidFill>
                  <a:srgbClr val="5E5E5E"/>
                </a:solidFill>
                <a:effectLst/>
                <a:uLnTx/>
                <a:uFillTx/>
                <a:latin typeface="Helvetica Neue"/>
              </a:rPr>
              <a:t>2022 SNAP</a:t>
            </a:r>
            <a:endParaRPr lang="en-US" sz="900" dirty="0"/>
          </a:p>
        </c:rich>
      </c:tx>
      <c:layout>
        <c:manualLayout>
          <c:xMode val="edge"/>
          <c:yMode val="edge"/>
          <c:x val="0.17375458203315966"/>
          <c:y val="0"/>
        </c:manualLayout>
      </c:layout>
      <c:overlay val="0"/>
    </c:title>
    <c:autoTitleDeleted val="0"/>
    <c:plotArea>
      <c:layout/>
      <c:barChart>
        <c:barDir val="col"/>
        <c:grouping val="clustered"/>
        <c:varyColors val="0"/>
        <c:ser>
          <c:idx val="0"/>
          <c:order val="0"/>
          <c:tx>
            <c:strRef>
              <c:f>Sheet1!$A$2</c:f>
              <c:strCache>
                <c:ptCount val="1"/>
                <c:pt idx="0">
                  <c:v>Spring 2022</c:v>
                </c:pt>
              </c:strCache>
            </c:strRef>
          </c:tx>
          <c:spPr>
            <a:solidFill>
              <a:srgbClr val="C6D92D"/>
            </a:solidFill>
          </c:spPr>
          <c:invertIfNegative val="0"/>
          <c:cat>
            <c:numRef>
              <c:f>Sheet1!$B$1:$E$1</c:f>
              <c:numCache>
                <c:formatCode>General</c:formatCode>
                <c:ptCount val="4"/>
                <c:pt idx="0">
                  <c:v>1</c:v>
                </c:pt>
                <c:pt idx="1">
                  <c:v>2</c:v>
                </c:pt>
                <c:pt idx="2">
                  <c:v>3</c:v>
                </c:pt>
              </c:numCache>
            </c:numRef>
          </c:cat>
          <c:val>
            <c:numRef>
              <c:f>Sheet1!$B$2:$E$2</c:f>
              <c:numCache>
                <c:formatCode>General</c:formatCode>
                <c:ptCount val="4"/>
                <c:pt idx="0">
                  <c:v>10</c:v>
                </c:pt>
                <c:pt idx="1">
                  <c:v>88</c:v>
                </c:pt>
                <c:pt idx="2">
                  <c:v>124</c:v>
                </c:pt>
              </c:numCache>
            </c:numRef>
          </c:val>
          <c:extLst>
            <c:ext xmlns:c16="http://schemas.microsoft.com/office/drawing/2014/chart" uri="{C3380CC4-5D6E-409C-BE32-E72D297353CC}">
              <c16:uniqueId val="{00000004-FF9E-4D7D-B216-A54FCE11FC5B}"/>
            </c:ext>
          </c:extLst>
        </c:ser>
        <c:ser>
          <c:idx val="1"/>
          <c:order val="1"/>
          <c:tx>
            <c:strRef>
              <c:f>Sheet1!$A$3</c:f>
              <c:strCache>
                <c:ptCount val="1"/>
                <c:pt idx="0">
                  <c:v>Fall 2022</c:v>
                </c:pt>
              </c:strCache>
            </c:strRef>
          </c:tx>
          <c:spPr>
            <a:solidFill>
              <a:srgbClr val="4B97B9"/>
            </a:solidFill>
          </c:spPr>
          <c:invertIfNegative val="0"/>
          <c:dPt>
            <c:idx val="1"/>
            <c:invertIfNegative val="0"/>
            <c:bubble3D val="0"/>
            <c:extLst>
              <c:ext xmlns:c16="http://schemas.microsoft.com/office/drawing/2014/chart" uri="{C3380CC4-5D6E-409C-BE32-E72D297353CC}">
                <c16:uniqueId val="{00000006-FF9E-4D7D-B216-A54FCE11FC5B}"/>
              </c:ext>
            </c:extLst>
          </c:dPt>
          <c:cat>
            <c:numRef>
              <c:f>Sheet1!$B$1:$E$1</c:f>
              <c:numCache>
                <c:formatCode>General</c:formatCode>
                <c:ptCount val="4"/>
                <c:pt idx="0">
                  <c:v>1</c:v>
                </c:pt>
                <c:pt idx="1">
                  <c:v>2</c:v>
                </c:pt>
                <c:pt idx="2">
                  <c:v>3</c:v>
                </c:pt>
              </c:numCache>
            </c:numRef>
          </c:cat>
          <c:val>
            <c:numRef>
              <c:f>Sheet1!$B$3:$D$3</c:f>
              <c:numCache>
                <c:formatCode>General</c:formatCode>
                <c:ptCount val="3"/>
              </c:numCache>
            </c:numRef>
          </c:val>
          <c:extLst>
            <c:ext xmlns:c16="http://schemas.microsoft.com/office/drawing/2014/chart" uri="{C3380CC4-5D6E-409C-BE32-E72D297353CC}">
              <c16:uniqueId val="{00000008-FF9E-4D7D-B216-A54FCE11FC5B}"/>
            </c:ext>
          </c:extLst>
        </c:ser>
        <c:dLbls>
          <c:showLegendKey val="0"/>
          <c:showVal val="0"/>
          <c:showCatName val="0"/>
          <c:showSerName val="0"/>
          <c:showPercent val="0"/>
          <c:showBubbleSize val="0"/>
        </c:dLbls>
        <c:gapWidth val="100"/>
        <c:axId val="1815207824"/>
        <c:axId val="1815208656"/>
      </c:barChart>
      <c:catAx>
        <c:axId val="1815207824"/>
        <c:scaling>
          <c:orientation val="minMax"/>
        </c:scaling>
        <c:delete val="0"/>
        <c:axPos val="b"/>
        <c:numFmt formatCode="General" sourceLinked="1"/>
        <c:majorTickMark val="out"/>
        <c:minorTickMark val="none"/>
        <c:tickLblPos val="nextTo"/>
        <c:crossAx val="1815208656"/>
        <c:crosses val="autoZero"/>
        <c:auto val="1"/>
        <c:lblAlgn val="ctr"/>
        <c:lblOffset val="100"/>
        <c:noMultiLvlLbl val="0"/>
      </c:catAx>
      <c:valAx>
        <c:axId val="1815208656"/>
        <c:scaling>
          <c:orientation val="minMax"/>
        </c:scaling>
        <c:delete val="0"/>
        <c:axPos val="l"/>
        <c:majorGridlines/>
        <c:numFmt formatCode="General" sourceLinked="1"/>
        <c:majorTickMark val="out"/>
        <c:minorTickMark val="none"/>
        <c:tickLblPos val="nextTo"/>
        <c:crossAx val="1815207824"/>
        <c:crosses val="autoZero"/>
        <c:crossBetween val="between"/>
      </c:valAx>
    </c:plotArea>
    <c:legend>
      <c:legendPos val="r"/>
      <c:overlay val="0"/>
      <c:txPr>
        <a:bodyPr/>
        <a:lstStyle/>
        <a:p>
          <a:pPr>
            <a:defRPr sz="2000"/>
          </a:pPr>
          <a:endParaRPr lang="en-US"/>
        </a:p>
      </c:txPr>
    </c:legend>
    <c:plotVisOnly val="1"/>
    <c:dispBlanksAs val="gap"/>
    <c:showDLblsOverMax val="0"/>
  </c:chart>
  <c:txPr>
    <a:bodyPr/>
    <a:lstStyle/>
    <a:p>
      <a:pPr>
        <a:defRPr sz="1800"/>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E80FD4-1B45-45B0-9035-4F93B4E4B915}"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4E8DE1AE-6DC0-4728-A60C-BB66E38EB957}">
      <dgm:prSet phldrT="[Text]"/>
      <dgm:spPr/>
      <dgm:t>
        <a:bodyPr/>
        <a:lstStyle/>
        <a:p>
          <a:r>
            <a:rPr lang="en-US" dirty="0" smtClean="0"/>
            <a:t>2021-22</a:t>
          </a:r>
          <a:endParaRPr lang="en-US" dirty="0"/>
        </a:p>
      </dgm:t>
    </dgm:pt>
    <dgm:pt modelId="{F504EA6B-9586-4073-96B3-8B9895F94CB5}" type="parTrans" cxnId="{8C21984E-A85D-4888-A511-5922B8347B68}">
      <dgm:prSet/>
      <dgm:spPr/>
      <dgm:t>
        <a:bodyPr/>
        <a:lstStyle/>
        <a:p>
          <a:endParaRPr lang="en-US"/>
        </a:p>
      </dgm:t>
    </dgm:pt>
    <dgm:pt modelId="{B49191C0-CD68-4DC4-A46F-E022FF2AB663}" type="sibTrans" cxnId="{8C21984E-A85D-4888-A511-5922B8347B68}">
      <dgm:prSet/>
      <dgm:spPr/>
      <dgm:t>
        <a:bodyPr/>
        <a:lstStyle/>
        <a:p>
          <a:endParaRPr lang="en-US"/>
        </a:p>
      </dgm:t>
    </dgm:pt>
    <dgm:pt modelId="{0757476C-2B30-44B3-B4CE-249BA1D9BB65}">
      <dgm:prSet phldrT="[Text]"/>
      <dgm:spPr/>
      <dgm:t>
        <a:bodyPr/>
        <a:lstStyle/>
        <a:p>
          <a:r>
            <a:rPr lang="en-US" dirty="0" smtClean="0"/>
            <a:t>Teachers who participated in Instructional Rounds at least once</a:t>
          </a:r>
          <a:endParaRPr lang="en-US" dirty="0"/>
        </a:p>
      </dgm:t>
    </dgm:pt>
    <dgm:pt modelId="{7D10C3B8-7968-4E7D-BBA2-459929FD83C3}" type="parTrans" cxnId="{F4A399D8-2D6D-4A83-BC53-092592C10D70}">
      <dgm:prSet/>
      <dgm:spPr/>
      <dgm:t>
        <a:bodyPr/>
        <a:lstStyle/>
        <a:p>
          <a:endParaRPr lang="en-US"/>
        </a:p>
      </dgm:t>
    </dgm:pt>
    <dgm:pt modelId="{A69D72F8-EE6D-49D8-9892-BF186E548FA6}" type="sibTrans" cxnId="{F4A399D8-2D6D-4A83-BC53-092592C10D70}">
      <dgm:prSet/>
      <dgm:spPr/>
      <dgm:t>
        <a:bodyPr/>
        <a:lstStyle/>
        <a:p>
          <a:endParaRPr lang="en-US"/>
        </a:p>
      </dgm:t>
    </dgm:pt>
    <dgm:pt modelId="{15E15208-3CF8-45E1-8CE2-1E71AB26B721}">
      <dgm:prSet phldrT="[Text]"/>
      <dgm:spPr/>
      <dgm:t>
        <a:bodyPr/>
        <a:lstStyle/>
        <a:p>
          <a:r>
            <a:rPr lang="en-US" dirty="0" smtClean="0"/>
            <a:t>7/12</a:t>
          </a:r>
          <a:endParaRPr lang="en-US" dirty="0"/>
        </a:p>
      </dgm:t>
    </dgm:pt>
    <dgm:pt modelId="{345FAA20-2C23-4266-88E4-1A073AE0807E}" type="parTrans" cxnId="{AAB7AF4F-5FB7-4BB0-93D5-07E08C1BA750}">
      <dgm:prSet/>
      <dgm:spPr/>
      <dgm:t>
        <a:bodyPr/>
        <a:lstStyle/>
        <a:p>
          <a:endParaRPr lang="en-US"/>
        </a:p>
      </dgm:t>
    </dgm:pt>
    <dgm:pt modelId="{67E7EAFB-69B8-43D8-B030-C083C6192766}" type="sibTrans" cxnId="{AAB7AF4F-5FB7-4BB0-93D5-07E08C1BA750}">
      <dgm:prSet/>
      <dgm:spPr/>
      <dgm:t>
        <a:bodyPr/>
        <a:lstStyle/>
        <a:p>
          <a:endParaRPr lang="en-US"/>
        </a:p>
      </dgm:t>
    </dgm:pt>
    <dgm:pt modelId="{97E725E7-EFBD-410B-AB7E-9CAEA9EF9790}">
      <dgm:prSet phldrT="[Text]"/>
      <dgm:spPr/>
      <dgm:t>
        <a:bodyPr/>
        <a:lstStyle/>
        <a:p>
          <a:r>
            <a:rPr lang="en-US" dirty="0" smtClean="0"/>
            <a:t>2022-23</a:t>
          </a:r>
          <a:endParaRPr lang="en-US" dirty="0"/>
        </a:p>
      </dgm:t>
    </dgm:pt>
    <dgm:pt modelId="{A08590AF-A636-43B2-91EB-913B6397940B}" type="parTrans" cxnId="{AF6DE82D-0F18-47BF-AEF0-5D54334832EF}">
      <dgm:prSet/>
      <dgm:spPr/>
      <dgm:t>
        <a:bodyPr/>
        <a:lstStyle/>
        <a:p>
          <a:endParaRPr lang="en-US"/>
        </a:p>
      </dgm:t>
    </dgm:pt>
    <dgm:pt modelId="{9C0D0EB7-F0A3-4872-A19B-825BF6155503}" type="sibTrans" cxnId="{AF6DE82D-0F18-47BF-AEF0-5D54334832EF}">
      <dgm:prSet/>
      <dgm:spPr/>
      <dgm:t>
        <a:bodyPr/>
        <a:lstStyle/>
        <a:p>
          <a:endParaRPr lang="en-US"/>
        </a:p>
      </dgm:t>
    </dgm:pt>
    <dgm:pt modelId="{002BF665-983F-4038-8711-372FA6E759E9}">
      <dgm:prSet phldrT="[Text]"/>
      <dgm:spPr/>
      <dgm:t>
        <a:bodyPr/>
        <a:lstStyle/>
        <a:p>
          <a:r>
            <a:rPr lang="en-US" dirty="0" smtClean="0"/>
            <a:t>Teachers who participated in Instructional Rounds at least twice</a:t>
          </a:r>
          <a:endParaRPr lang="en-US" dirty="0"/>
        </a:p>
      </dgm:t>
    </dgm:pt>
    <dgm:pt modelId="{9BC5F93F-22FE-4079-A07A-C8022213F610}" type="parTrans" cxnId="{5BDF3B95-F669-4301-9AD6-AF29480BD847}">
      <dgm:prSet/>
      <dgm:spPr/>
      <dgm:t>
        <a:bodyPr/>
        <a:lstStyle/>
        <a:p>
          <a:endParaRPr lang="en-US"/>
        </a:p>
      </dgm:t>
    </dgm:pt>
    <dgm:pt modelId="{307B9285-FCDF-4293-BAED-7D50760BBE38}" type="sibTrans" cxnId="{5BDF3B95-F669-4301-9AD6-AF29480BD847}">
      <dgm:prSet/>
      <dgm:spPr/>
      <dgm:t>
        <a:bodyPr/>
        <a:lstStyle/>
        <a:p>
          <a:endParaRPr lang="en-US"/>
        </a:p>
      </dgm:t>
    </dgm:pt>
    <dgm:pt modelId="{6C3CD5AF-C131-4C55-97CD-642853A5B43C}">
      <dgm:prSet phldrT="[Text]"/>
      <dgm:spPr/>
      <dgm:t>
        <a:bodyPr/>
        <a:lstStyle/>
        <a:p>
          <a:r>
            <a:rPr lang="en-US" dirty="0" smtClean="0"/>
            <a:t>12/12</a:t>
          </a:r>
          <a:endParaRPr lang="en-US" dirty="0"/>
        </a:p>
      </dgm:t>
    </dgm:pt>
    <dgm:pt modelId="{ED3626F6-C5D9-4BF5-942F-8CF7750E2540}" type="parTrans" cxnId="{528D49D3-73FC-4B61-8099-62CEB6641880}">
      <dgm:prSet/>
      <dgm:spPr/>
      <dgm:t>
        <a:bodyPr/>
        <a:lstStyle/>
        <a:p>
          <a:endParaRPr lang="en-US"/>
        </a:p>
      </dgm:t>
    </dgm:pt>
    <dgm:pt modelId="{5C5CCF4C-B963-4D4E-A496-A11572C4A2BA}" type="sibTrans" cxnId="{528D49D3-73FC-4B61-8099-62CEB6641880}">
      <dgm:prSet/>
      <dgm:spPr/>
      <dgm:t>
        <a:bodyPr/>
        <a:lstStyle/>
        <a:p>
          <a:endParaRPr lang="en-US"/>
        </a:p>
      </dgm:t>
    </dgm:pt>
    <dgm:pt modelId="{A94E3956-2E1B-4AF3-A7AF-2ED4672FC32A}" type="pres">
      <dgm:prSet presAssocID="{36E80FD4-1B45-45B0-9035-4F93B4E4B915}" presName="list" presStyleCnt="0">
        <dgm:presLayoutVars>
          <dgm:dir/>
          <dgm:animLvl val="lvl"/>
        </dgm:presLayoutVars>
      </dgm:prSet>
      <dgm:spPr/>
      <dgm:t>
        <a:bodyPr/>
        <a:lstStyle/>
        <a:p>
          <a:endParaRPr lang="en-US"/>
        </a:p>
      </dgm:t>
    </dgm:pt>
    <dgm:pt modelId="{6B4F87AB-44A4-4920-872C-89CE34EC003E}" type="pres">
      <dgm:prSet presAssocID="{4E8DE1AE-6DC0-4728-A60C-BB66E38EB957}" presName="posSpace" presStyleCnt="0"/>
      <dgm:spPr/>
    </dgm:pt>
    <dgm:pt modelId="{0923CACC-9EB5-4B72-AE99-C865875ED101}" type="pres">
      <dgm:prSet presAssocID="{4E8DE1AE-6DC0-4728-A60C-BB66E38EB957}" presName="vertFlow" presStyleCnt="0"/>
      <dgm:spPr/>
    </dgm:pt>
    <dgm:pt modelId="{53E6B358-93E8-4A87-9E27-0FF81C104539}" type="pres">
      <dgm:prSet presAssocID="{4E8DE1AE-6DC0-4728-A60C-BB66E38EB957}" presName="topSpace" presStyleCnt="0"/>
      <dgm:spPr/>
    </dgm:pt>
    <dgm:pt modelId="{A847B2DF-69F9-4682-9259-25C36EAEF2FE}" type="pres">
      <dgm:prSet presAssocID="{4E8DE1AE-6DC0-4728-A60C-BB66E38EB957}" presName="firstComp" presStyleCnt="0"/>
      <dgm:spPr/>
    </dgm:pt>
    <dgm:pt modelId="{575FF137-E16F-4F00-B85A-18E8377051F1}" type="pres">
      <dgm:prSet presAssocID="{4E8DE1AE-6DC0-4728-A60C-BB66E38EB957}" presName="firstChild" presStyleLbl="bgAccFollowNode1" presStyleIdx="0" presStyleCnt="4"/>
      <dgm:spPr/>
      <dgm:t>
        <a:bodyPr/>
        <a:lstStyle/>
        <a:p>
          <a:endParaRPr lang="en-US"/>
        </a:p>
      </dgm:t>
    </dgm:pt>
    <dgm:pt modelId="{53EDA3AB-C5A1-460C-A85B-67DBFFEB12BA}" type="pres">
      <dgm:prSet presAssocID="{4E8DE1AE-6DC0-4728-A60C-BB66E38EB957}" presName="firstChildTx" presStyleLbl="bgAccFollowNode1" presStyleIdx="0" presStyleCnt="4">
        <dgm:presLayoutVars>
          <dgm:bulletEnabled val="1"/>
        </dgm:presLayoutVars>
      </dgm:prSet>
      <dgm:spPr/>
      <dgm:t>
        <a:bodyPr/>
        <a:lstStyle/>
        <a:p>
          <a:endParaRPr lang="en-US"/>
        </a:p>
      </dgm:t>
    </dgm:pt>
    <dgm:pt modelId="{DABCC621-E9ED-4DFE-A721-014501C0BF69}" type="pres">
      <dgm:prSet presAssocID="{15E15208-3CF8-45E1-8CE2-1E71AB26B721}" presName="comp" presStyleCnt="0"/>
      <dgm:spPr/>
    </dgm:pt>
    <dgm:pt modelId="{B9C0FC9A-A170-47D4-835A-91B80F622C5E}" type="pres">
      <dgm:prSet presAssocID="{15E15208-3CF8-45E1-8CE2-1E71AB26B721}" presName="child" presStyleLbl="bgAccFollowNode1" presStyleIdx="1" presStyleCnt="4"/>
      <dgm:spPr/>
      <dgm:t>
        <a:bodyPr/>
        <a:lstStyle/>
        <a:p>
          <a:endParaRPr lang="en-US"/>
        </a:p>
      </dgm:t>
    </dgm:pt>
    <dgm:pt modelId="{930834F7-B2B2-46C3-B3A9-69F81BB47A5A}" type="pres">
      <dgm:prSet presAssocID="{15E15208-3CF8-45E1-8CE2-1E71AB26B721}" presName="childTx" presStyleLbl="bgAccFollowNode1" presStyleIdx="1" presStyleCnt="4">
        <dgm:presLayoutVars>
          <dgm:bulletEnabled val="1"/>
        </dgm:presLayoutVars>
      </dgm:prSet>
      <dgm:spPr/>
      <dgm:t>
        <a:bodyPr/>
        <a:lstStyle/>
        <a:p>
          <a:endParaRPr lang="en-US"/>
        </a:p>
      </dgm:t>
    </dgm:pt>
    <dgm:pt modelId="{BC66248F-0434-4EB3-B868-DD5EFDD7EFBA}" type="pres">
      <dgm:prSet presAssocID="{4E8DE1AE-6DC0-4728-A60C-BB66E38EB957}" presName="negSpace" presStyleCnt="0"/>
      <dgm:spPr/>
    </dgm:pt>
    <dgm:pt modelId="{7C6972C7-BD51-454E-8111-97B66E36975B}" type="pres">
      <dgm:prSet presAssocID="{4E8DE1AE-6DC0-4728-A60C-BB66E38EB957}" presName="circle" presStyleLbl="node1" presStyleIdx="0" presStyleCnt="2"/>
      <dgm:spPr/>
      <dgm:t>
        <a:bodyPr/>
        <a:lstStyle/>
        <a:p>
          <a:endParaRPr lang="en-US"/>
        </a:p>
      </dgm:t>
    </dgm:pt>
    <dgm:pt modelId="{0D715915-1497-4093-99BD-F122BF285DC0}" type="pres">
      <dgm:prSet presAssocID="{B49191C0-CD68-4DC4-A46F-E022FF2AB663}" presName="transSpace" presStyleCnt="0"/>
      <dgm:spPr/>
    </dgm:pt>
    <dgm:pt modelId="{39FBEE7D-431B-45EB-9AB0-BE068ED51A0F}" type="pres">
      <dgm:prSet presAssocID="{97E725E7-EFBD-410B-AB7E-9CAEA9EF9790}" presName="posSpace" presStyleCnt="0"/>
      <dgm:spPr/>
    </dgm:pt>
    <dgm:pt modelId="{83F0F3E3-757A-4B39-A0C9-B09F51400C63}" type="pres">
      <dgm:prSet presAssocID="{97E725E7-EFBD-410B-AB7E-9CAEA9EF9790}" presName="vertFlow" presStyleCnt="0"/>
      <dgm:spPr/>
    </dgm:pt>
    <dgm:pt modelId="{9BD6AF2E-886A-4CBF-AA48-CFDE2C17F7B9}" type="pres">
      <dgm:prSet presAssocID="{97E725E7-EFBD-410B-AB7E-9CAEA9EF9790}" presName="topSpace" presStyleCnt="0"/>
      <dgm:spPr/>
    </dgm:pt>
    <dgm:pt modelId="{DF81CF52-FC99-48A9-AF23-1BB334FFF778}" type="pres">
      <dgm:prSet presAssocID="{97E725E7-EFBD-410B-AB7E-9CAEA9EF9790}" presName="firstComp" presStyleCnt="0"/>
      <dgm:spPr/>
    </dgm:pt>
    <dgm:pt modelId="{0AF0FA53-F21D-437B-B500-C155AF849203}" type="pres">
      <dgm:prSet presAssocID="{97E725E7-EFBD-410B-AB7E-9CAEA9EF9790}" presName="firstChild" presStyleLbl="bgAccFollowNode1" presStyleIdx="2" presStyleCnt="4"/>
      <dgm:spPr/>
      <dgm:t>
        <a:bodyPr/>
        <a:lstStyle/>
        <a:p>
          <a:endParaRPr lang="en-US"/>
        </a:p>
      </dgm:t>
    </dgm:pt>
    <dgm:pt modelId="{78B5CD08-5882-441E-9DF0-671DA2205390}" type="pres">
      <dgm:prSet presAssocID="{97E725E7-EFBD-410B-AB7E-9CAEA9EF9790}" presName="firstChildTx" presStyleLbl="bgAccFollowNode1" presStyleIdx="2" presStyleCnt="4">
        <dgm:presLayoutVars>
          <dgm:bulletEnabled val="1"/>
        </dgm:presLayoutVars>
      </dgm:prSet>
      <dgm:spPr/>
      <dgm:t>
        <a:bodyPr/>
        <a:lstStyle/>
        <a:p>
          <a:endParaRPr lang="en-US"/>
        </a:p>
      </dgm:t>
    </dgm:pt>
    <dgm:pt modelId="{0D2A989B-543C-4A37-A9F7-069BF06E8C4B}" type="pres">
      <dgm:prSet presAssocID="{6C3CD5AF-C131-4C55-97CD-642853A5B43C}" presName="comp" presStyleCnt="0"/>
      <dgm:spPr/>
    </dgm:pt>
    <dgm:pt modelId="{AE83D0CF-93DF-4EDA-99A0-AFD29AAC0BA8}" type="pres">
      <dgm:prSet presAssocID="{6C3CD5AF-C131-4C55-97CD-642853A5B43C}" presName="child" presStyleLbl="bgAccFollowNode1" presStyleIdx="3" presStyleCnt="4"/>
      <dgm:spPr/>
      <dgm:t>
        <a:bodyPr/>
        <a:lstStyle/>
        <a:p>
          <a:endParaRPr lang="en-US"/>
        </a:p>
      </dgm:t>
    </dgm:pt>
    <dgm:pt modelId="{7BE4BBCC-55F4-475D-A1C7-52B7144AEDF9}" type="pres">
      <dgm:prSet presAssocID="{6C3CD5AF-C131-4C55-97CD-642853A5B43C}" presName="childTx" presStyleLbl="bgAccFollowNode1" presStyleIdx="3" presStyleCnt="4">
        <dgm:presLayoutVars>
          <dgm:bulletEnabled val="1"/>
        </dgm:presLayoutVars>
      </dgm:prSet>
      <dgm:spPr/>
      <dgm:t>
        <a:bodyPr/>
        <a:lstStyle/>
        <a:p>
          <a:endParaRPr lang="en-US"/>
        </a:p>
      </dgm:t>
    </dgm:pt>
    <dgm:pt modelId="{D9D6356E-B721-4F51-97F7-67B85FF4413F}" type="pres">
      <dgm:prSet presAssocID="{97E725E7-EFBD-410B-AB7E-9CAEA9EF9790}" presName="negSpace" presStyleCnt="0"/>
      <dgm:spPr/>
    </dgm:pt>
    <dgm:pt modelId="{3BCBC092-2F9F-4135-966A-CED5922B48C4}" type="pres">
      <dgm:prSet presAssocID="{97E725E7-EFBD-410B-AB7E-9CAEA9EF9790}" presName="circle" presStyleLbl="node1" presStyleIdx="1" presStyleCnt="2"/>
      <dgm:spPr/>
      <dgm:t>
        <a:bodyPr/>
        <a:lstStyle/>
        <a:p>
          <a:endParaRPr lang="en-US"/>
        </a:p>
      </dgm:t>
    </dgm:pt>
  </dgm:ptLst>
  <dgm:cxnLst>
    <dgm:cxn modelId="{7A1851B9-74D4-48C2-93D1-0B2E0C5AAAF1}" type="presOf" srcId="{002BF665-983F-4038-8711-372FA6E759E9}" destId="{0AF0FA53-F21D-437B-B500-C155AF849203}" srcOrd="0" destOrd="0" presId="urn:microsoft.com/office/officeart/2005/8/layout/hList9"/>
    <dgm:cxn modelId="{AAB7AF4F-5FB7-4BB0-93D5-07E08C1BA750}" srcId="{4E8DE1AE-6DC0-4728-A60C-BB66E38EB957}" destId="{15E15208-3CF8-45E1-8CE2-1E71AB26B721}" srcOrd="1" destOrd="0" parTransId="{345FAA20-2C23-4266-88E4-1A073AE0807E}" sibTransId="{67E7EAFB-69B8-43D8-B030-C083C6192766}"/>
    <dgm:cxn modelId="{69F733B2-B82B-4B3E-941F-535577D60AC2}" type="presOf" srcId="{15E15208-3CF8-45E1-8CE2-1E71AB26B721}" destId="{B9C0FC9A-A170-47D4-835A-91B80F622C5E}" srcOrd="0" destOrd="0" presId="urn:microsoft.com/office/officeart/2005/8/layout/hList9"/>
    <dgm:cxn modelId="{2303D694-6BE3-4CE5-BBB7-6873E6772DE3}" type="presOf" srcId="{36E80FD4-1B45-45B0-9035-4F93B4E4B915}" destId="{A94E3956-2E1B-4AF3-A7AF-2ED4672FC32A}" srcOrd="0" destOrd="0" presId="urn:microsoft.com/office/officeart/2005/8/layout/hList9"/>
    <dgm:cxn modelId="{528D49D3-73FC-4B61-8099-62CEB6641880}" srcId="{97E725E7-EFBD-410B-AB7E-9CAEA9EF9790}" destId="{6C3CD5AF-C131-4C55-97CD-642853A5B43C}" srcOrd="1" destOrd="0" parTransId="{ED3626F6-C5D9-4BF5-942F-8CF7750E2540}" sibTransId="{5C5CCF4C-B963-4D4E-A496-A11572C4A2BA}"/>
    <dgm:cxn modelId="{D1123CEA-87A8-48A9-8237-3C06ACA6B90F}" type="presOf" srcId="{6C3CD5AF-C131-4C55-97CD-642853A5B43C}" destId="{AE83D0CF-93DF-4EDA-99A0-AFD29AAC0BA8}" srcOrd="0" destOrd="0" presId="urn:microsoft.com/office/officeart/2005/8/layout/hList9"/>
    <dgm:cxn modelId="{11D62411-07B1-4AD5-BFBC-62EEFF29B0CD}" type="presOf" srcId="{4E8DE1AE-6DC0-4728-A60C-BB66E38EB957}" destId="{7C6972C7-BD51-454E-8111-97B66E36975B}" srcOrd="0" destOrd="0" presId="urn:microsoft.com/office/officeart/2005/8/layout/hList9"/>
    <dgm:cxn modelId="{07D39EC3-8BE2-4717-B84B-959C230C5AD3}" type="presOf" srcId="{0757476C-2B30-44B3-B4CE-249BA1D9BB65}" destId="{53EDA3AB-C5A1-460C-A85B-67DBFFEB12BA}" srcOrd="1" destOrd="0" presId="urn:microsoft.com/office/officeart/2005/8/layout/hList9"/>
    <dgm:cxn modelId="{5BDF3B95-F669-4301-9AD6-AF29480BD847}" srcId="{97E725E7-EFBD-410B-AB7E-9CAEA9EF9790}" destId="{002BF665-983F-4038-8711-372FA6E759E9}" srcOrd="0" destOrd="0" parTransId="{9BC5F93F-22FE-4079-A07A-C8022213F610}" sibTransId="{307B9285-FCDF-4293-BAED-7D50760BBE38}"/>
    <dgm:cxn modelId="{B9B804DB-C5D6-4FCF-82AF-4ABE108968A3}" type="presOf" srcId="{6C3CD5AF-C131-4C55-97CD-642853A5B43C}" destId="{7BE4BBCC-55F4-475D-A1C7-52B7144AEDF9}" srcOrd="1" destOrd="0" presId="urn:microsoft.com/office/officeart/2005/8/layout/hList9"/>
    <dgm:cxn modelId="{F2058D78-EA2C-46A0-A8D7-D6A63C6B8857}" type="presOf" srcId="{002BF665-983F-4038-8711-372FA6E759E9}" destId="{78B5CD08-5882-441E-9DF0-671DA2205390}" srcOrd="1" destOrd="0" presId="urn:microsoft.com/office/officeart/2005/8/layout/hList9"/>
    <dgm:cxn modelId="{F4A399D8-2D6D-4A83-BC53-092592C10D70}" srcId="{4E8DE1AE-6DC0-4728-A60C-BB66E38EB957}" destId="{0757476C-2B30-44B3-B4CE-249BA1D9BB65}" srcOrd="0" destOrd="0" parTransId="{7D10C3B8-7968-4E7D-BBA2-459929FD83C3}" sibTransId="{A69D72F8-EE6D-49D8-9892-BF186E548FA6}"/>
    <dgm:cxn modelId="{6C2089B3-0B63-414B-ADAC-F1FDE17FFACF}" type="presOf" srcId="{0757476C-2B30-44B3-B4CE-249BA1D9BB65}" destId="{575FF137-E16F-4F00-B85A-18E8377051F1}" srcOrd="0" destOrd="0" presId="urn:microsoft.com/office/officeart/2005/8/layout/hList9"/>
    <dgm:cxn modelId="{8C21984E-A85D-4888-A511-5922B8347B68}" srcId="{36E80FD4-1B45-45B0-9035-4F93B4E4B915}" destId="{4E8DE1AE-6DC0-4728-A60C-BB66E38EB957}" srcOrd="0" destOrd="0" parTransId="{F504EA6B-9586-4073-96B3-8B9895F94CB5}" sibTransId="{B49191C0-CD68-4DC4-A46F-E022FF2AB663}"/>
    <dgm:cxn modelId="{AF6DE82D-0F18-47BF-AEF0-5D54334832EF}" srcId="{36E80FD4-1B45-45B0-9035-4F93B4E4B915}" destId="{97E725E7-EFBD-410B-AB7E-9CAEA9EF9790}" srcOrd="1" destOrd="0" parTransId="{A08590AF-A636-43B2-91EB-913B6397940B}" sibTransId="{9C0D0EB7-F0A3-4872-A19B-825BF6155503}"/>
    <dgm:cxn modelId="{12524271-6668-441B-BCFF-4B8312DFC8FE}" type="presOf" srcId="{97E725E7-EFBD-410B-AB7E-9CAEA9EF9790}" destId="{3BCBC092-2F9F-4135-966A-CED5922B48C4}" srcOrd="0" destOrd="0" presId="urn:microsoft.com/office/officeart/2005/8/layout/hList9"/>
    <dgm:cxn modelId="{30B346E8-F8FB-47EB-9C6D-69FF1F827384}" type="presOf" srcId="{15E15208-3CF8-45E1-8CE2-1E71AB26B721}" destId="{930834F7-B2B2-46C3-B3A9-69F81BB47A5A}" srcOrd="1" destOrd="0" presId="urn:microsoft.com/office/officeart/2005/8/layout/hList9"/>
    <dgm:cxn modelId="{46D48F72-E2BE-4F21-9A4D-A9B412229675}" type="presParOf" srcId="{A94E3956-2E1B-4AF3-A7AF-2ED4672FC32A}" destId="{6B4F87AB-44A4-4920-872C-89CE34EC003E}" srcOrd="0" destOrd="0" presId="urn:microsoft.com/office/officeart/2005/8/layout/hList9"/>
    <dgm:cxn modelId="{73C15223-AF31-4902-AD04-01BE376FD11C}" type="presParOf" srcId="{A94E3956-2E1B-4AF3-A7AF-2ED4672FC32A}" destId="{0923CACC-9EB5-4B72-AE99-C865875ED101}" srcOrd="1" destOrd="0" presId="urn:microsoft.com/office/officeart/2005/8/layout/hList9"/>
    <dgm:cxn modelId="{18FE405B-2346-45D1-AFB0-C24415AC57DA}" type="presParOf" srcId="{0923CACC-9EB5-4B72-AE99-C865875ED101}" destId="{53E6B358-93E8-4A87-9E27-0FF81C104539}" srcOrd="0" destOrd="0" presId="urn:microsoft.com/office/officeart/2005/8/layout/hList9"/>
    <dgm:cxn modelId="{CAF995AD-D4EF-4CC2-9DE8-FBDC9627C778}" type="presParOf" srcId="{0923CACC-9EB5-4B72-AE99-C865875ED101}" destId="{A847B2DF-69F9-4682-9259-25C36EAEF2FE}" srcOrd="1" destOrd="0" presId="urn:microsoft.com/office/officeart/2005/8/layout/hList9"/>
    <dgm:cxn modelId="{A5854148-BBB0-45E2-8502-0B2529967F2D}" type="presParOf" srcId="{A847B2DF-69F9-4682-9259-25C36EAEF2FE}" destId="{575FF137-E16F-4F00-B85A-18E8377051F1}" srcOrd="0" destOrd="0" presId="urn:microsoft.com/office/officeart/2005/8/layout/hList9"/>
    <dgm:cxn modelId="{B72A55D9-B115-473A-9763-8480208201C6}" type="presParOf" srcId="{A847B2DF-69F9-4682-9259-25C36EAEF2FE}" destId="{53EDA3AB-C5A1-460C-A85B-67DBFFEB12BA}" srcOrd="1" destOrd="0" presId="urn:microsoft.com/office/officeart/2005/8/layout/hList9"/>
    <dgm:cxn modelId="{2058B86D-F4DD-4150-B1B4-94FF5175471F}" type="presParOf" srcId="{0923CACC-9EB5-4B72-AE99-C865875ED101}" destId="{DABCC621-E9ED-4DFE-A721-014501C0BF69}" srcOrd="2" destOrd="0" presId="urn:microsoft.com/office/officeart/2005/8/layout/hList9"/>
    <dgm:cxn modelId="{D19D9C36-52F3-40EE-9FAA-946C3F90538D}" type="presParOf" srcId="{DABCC621-E9ED-4DFE-A721-014501C0BF69}" destId="{B9C0FC9A-A170-47D4-835A-91B80F622C5E}" srcOrd="0" destOrd="0" presId="urn:microsoft.com/office/officeart/2005/8/layout/hList9"/>
    <dgm:cxn modelId="{53B72669-3B27-4646-9488-98705EB68E26}" type="presParOf" srcId="{DABCC621-E9ED-4DFE-A721-014501C0BF69}" destId="{930834F7-B2B2-46C3-B3A9-69F81BB47A5A}" srcOrd="1" destOrd="0" presId="urn:microsoft.com/office/officeart/2005/8/layout/hList9"/>
    <dgm:cxn modelId="{8888F896-107D-4695-ADCE-D38655FE8BC4}" type="presParOf" srcId="{A94E3956-2E1B-4AF3-A7AF-2ED4672FC32A}" destId="{BC66248F-0434-4EB3-B868-DD5EFDD7EFBA}" srcOrd="2" destOrd="0" presId="urn:microsoft.com/office/officeart/2005/8/layout/hList9"/>
    <dgm:cxn modelId="{85B8C854-0776-44B0-B6EC-6F31ACA04683}" type="presParOf" srcId="{A94E3956-2E1B-4AF3-A7AF-2ED4672FC32A}" destId="{7C6972C7-BD51-454E-8111-97B66E36975B}" srcOrd="3" destOrd="0" presId="urn:microsoft.com/office/officeart/2005/8/layout/hList9"/>
    <dgm:cxn modelId="{BAD98BAE-7529-4C5E-930F-C1E919F0E961}" type="presParOf" srcId="{A94E3956-2E1B-4AF3-A7AF-2ED4672FC32A}" destId="{0D715915-1497-4093-99BD-F122BF285DC0}" srcOrd="4" destOrd="0" presId="urn:microsoft.com/office/officeart/2005/8/layout/hList9"/>
    <dgm:cxn modelId="{ECAC01DD-1F56-4351-B4F1-264BFC03B8E8}" type="presParOf" srcId="{A94E3956-2E1B-4AF3-A7AF-2ED4672FC32A}" destId="{39FBEE7D-431B-45EB-9AB0-BE068ED51A0F}" srcOrd="5" destOrd="0" presId="urn:microsoft.com/office/officeart/2005/8/layout/hList9"/>
    <dgm:cxn modelId="{C67CC00B-7ABB-466C-A267-B7922A14D396}" type="presParOf" srcId="{A94E3956-2E1B-4AF3-A7AF-2ED4672FC32A}" destId="{83F0F3E3-757A-4B39-A0C9-B09F51400C63}" srcOrd="6" destOrd="0" presId="urn:microsoft.com/office/officeart/2005/8/layout/hList9"/>
    <dgm:cxn modelId="{A33E5724-FE7A-4F5F-8C4A-A905632171D6}" type="presParOf" srcId="{83F0F3E3-757A-4B39-A0C9-B09F51400C63}" destId="{9BD6AF2E-886A-4CBF-AA48-CFDE2C17F7B9}" srcOrd="0" destOrd="0" presId="urn:microsoft.com/office/officeart/2005/8/layout/hList9"/>
    <dgm:cxn modelId="{348F2DF8-2D7C-4B86-8BC3-2C8A883EF58A}" type="presParOf" srcId="{83F0F3E3-757A-4B39-A0C9-B09F51400C63}" destId="{DF81CF52-FC99-48A9-AF23-1BB334FFF778}" srcOrd="1" destOrd="0" presId="urn:microsoft.com/office/officeart/2005/8/layout/hList9"/>
    <dgm:cxn modelId="{2B79ED1E-7062-4BD2-97F8-545DE4D0C964}" type="presParOf" srcId="{DF81CF52-FC99-48A9-AF23-1BB334FFF778}" destId="{0AF0FA53-F21D-437B-B500-C155AF849203}" srcOrd="0" destOrd="0" presId="urn:microsoft.com/office/officeart/2005/8/layout/hList9"/>
    <dgm:cxn modelId="{A2817FED-B92A-4218-9E9B-F7C84889B46B}" type="presParOf" srcId="{DF81CF52-FC99-48A9-AF23-1BB334FFF778}" destId="{78B5CD08-5882-441E-9DF0-671DA2205390}" srcOrd="1" destOrd="0" presId="urn:microsoft.com/office/officeart/2005/8/layout/hList9"/>
    <dgm:cxn modelId="{457AEC29-B4DF-4323-821B-B6C0F0FB5C2B}" type="presParOf" srcId="{83F0F3E3-757A-4B39-A0C9-B09F51400C63}" destId="{0D2A989B-543C-4A37-A9F7-069BF06E8C4B}" srcOrd="2" destOrd="0" presId="urn:microsoft.com/office/officeart/2005/8/layout/hList9"/>
    <dgm:cxn modelId="{7296E7F1-3E1D-40EA-A3C1-3D43BEC298E6}" type="presParOf" srcId="{0D2A989B-543C-4A37-A9F7-069BF06E8C4B}" destId="{AE83D0CF-93DF-4EDA-99A0-AFD29AAC0BA8}" srcOrd="0" destOrd="0" presId="urn:microsoft.com/office/officeart/2005/8/layout/hList9"/>
    <dgm:cxn modelId="{9F273434-2E3B-45CA-9EF4-7D85FC8222B2}" type="presParOf" srcId="{0D2A989B-543C-4A37-A9F7-069BF06E8C4B}" destId="{7BE4BBCC-55F4-475D-A1C7-52B7144AEDF9}" srcOrd="1" destOrd="0" presId="urn:microsoft.com/office/officeart/2005/8/layout/hList9"/>
    <dgm:cxn modelId="{39EA8904-F27A-458E-B8F8-A77EC6B2A204}" type="presParOf" srcId="{A94E3956-2E1B-4AF3-A7AF-2ED4672FC32A}" destId="{D9D6356E-B721-4F51-97F7-67B85FF4413F}" srcOrd="7" destOrd="0" presId="urn:microsoft.com/office/officeart/2005/8/layout/hList9"/>
    <dgm:cxn modelId="{FBBDE6A8-287A-46AA-B230-ED9C6D3F3DF2}" type="presParOf" srcId="{A94E3956-2E1B-4AF3-A7AF-2ED4672FC32A}" destId="{3BCBC092-2F9F-4135-966A-CED5922B48C4}" srcOrd="8"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5FF137-E16F-4F00-B85A-18E8377051F1}">
      <dsp:nvSpPr>
        <dsp:cNvPr id="0" name=""/>
        <dsp:cNvSpPr/>
      </dsp:nvSpPr>
      <dsp:spPr>
        <a:xfrm>
          <a:off x="1031621" y="787158"/>
          <a:ext cx="1932026" cy="128866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lvl="0" algn="l" defTabSz="666750">
            <a:lnSpc>
              <a:spcPct val="90000"/>
            </a:lnSpc>
            <a:spcBef>
              <a:spcPct val="0"/>
            </a:spcBef>
            <a:spcAft>
              <a:spcPct val="35000"/>
            </a:spcAft>
          </a:pPr>
          <a:r>
            <a:rPr lang="en-US" sz="1500" kern="1200" dirty="0" smtClean="0"/>
            <a:t>Teachers who participated in Instructional Rounds at least once</a:t>
          </a:r>
          <a:endParaRPr lang="en-US" sz="1500" kern="1200" dirty="0"/>
        </a:p>
      </dsp:txBody>
      <dsp:txXfrm>
        <a:off x="1340746" y="787158"/>
        <a:ext cx="1622902" cy="1288661"/>
      </dsp:txXfrm>
    </dsp:sp>
    <dsp:sp modelId="{B9C0FC9A-A170-47D4-835A-91B80F622C5E}">
      <dsp:nvSpPr>
        <dsp:cNvPr id="0" name=""/>
        <dsp:cNvSpPr/>
      </dsp:nvSpPr>
      <dsp:spPr>
        <a:xfrm>
          <a:off x="1031621" y="2075820"/>
          <a:ext cx="1932026" cy="128866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lvl="0" algn="l" defTabSz="666750">
            <a:lnSpc>
              <a:spcPct val="90000"/>
            </a:lnSpc>
            <a:spcBef>
              <a:spcPct val="0"/>
            </a:spcBef>
            <a:spcAft>
              <a:spcPct val="35000"/>
            </a:spcAft>
          </a:pPr>
          <a:r>
            <a:rPr lang="en-US" sz="1500" kern="1200" dirty="0" smtClean="0"/>
            <a:t>7/12</a:t>
          </a:r>
          <a:endParaRPr lang="en-US" sz="1500" kern="1200" dirty="0"/>
        </a:p>
      </dsp:txBody>
      <dsp:txXfrm>
        <a:off x="1340746" y="2075820"/>
        <a:ext cx="1622902" cy="1288661"/>
      </dsp:txXfrm>
    </dsp:sp>
    <dsp:sp modelId="{7C6972C7-BD51-454E-8111-97B66E36975B}">
      <dsp:nvSpPr>
        <dsp:cNvPr id="0" name=""/>
        <dsp:cNvSpPr/>
      </dsp:nvSpPr>
      <dsp:spPr>
        <a:xfrm>
          <a:off x="1207" y="271951"/>
          <a:ext cx="1288017" cy="128801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33500">
            <a:lnSpc>
              <a:spcPct val="90000"/>
            </a:lnSpc>
            <a:spcBef>
              <a:spcPct val="0"/>
            </a:spcBef>
            <a:spcAft>
              <a:spcPct val="35000"/>
            </a:spcAft>
          </a:pPr>
          <a:r>
            <a:rPr lang="en-US" sz="3000" kern="1200" dirty="0" smtClean="0"/>
            <a:t>2021-22</a:t>
          </a:r>
          <a:endParaRPr lang="en-US" sz="3000" kern="1200" dirty="0"/>
        </a:p>
      </dsp:txBody>
      <dsp:txXfrm>
        <a:off x="189833" y="460577"/>
        <a:ext cx="910765" cy="910765"/>
      </dsp:txXfrm>
    </dsp:sp>
    <dsp:sp modelId="{0AF0FA53-F21D-437B-B500-C155AF849203}">
      <dsp:nvSpPr>
        <dsp:cNvPr id="0" name=""/>
        <dsp:cNvSpPr/>
      </dsp:nvSpPr>
      <dsp:spPr>
        <a:xfrm>
          <a:off x="4251665" y="787158"/>
          <a:ext cx="1932026" cy="128866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lvl="0" algn="l" defTabSz="666750">
            <a:lnSpc>
              <a:spcPct val="90000"/>
            </a:lnSpc>
            <a:spcBef>
              <a:spcPct val="0"/>
            </a:spcBef>
            <a:spcAft>
              <a:spcPct val="35000"/>
            </a:spcAft>
          </a:pPr>
          <a:r>
            <a:rPr lang="en-US" sz="1500" kern="1200" dirty="0" smtClean="0"/>
            <a:t>Teachers who participated in Instructional Rounds at least twice</a:t>
          </a:r>
          <a:endParaRPr lang="en-US" sz="1500" kern="1200" dirty="0"/>
        </a:p>
      </dsp:txBody>
      <dsp:txXfrm>
        <a:off x="4560789" y="787158"/>
        <a:ext cx="1622902" cy="1288661"/>
      </dsp:txXfrm>
    </dsp:sp>
    <dsp:sp modelId="{AE83D0CF-93DF-4EDA-99A0-AFD29AAC0BA8}">
      <dsp:nvSpPr>
        <dsp:cNvPr id="0" name=""/>
        <dsp:cNvSpPr/>
      </dsp:nvSpPr>
      <dsp:spPr>
        <a:xfrm>
          <a:off x="4251665" y="2075820"/>
          <a:ext cx="1932026" cy="128866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lvl="0" algn="l" defTabSz="666750">
            <a:lnSpc>
              <a:spcPct val="90000"/>
            </a:lnSpc>
            <a:spcBef>
              <a:spcPct val="0"/>
            </a:spcBef>
            <a:spcAft>
              <a:spcPct val="35000"/>
            </a:spcAft>
          </a:pPr>
          <a:r>
            <a:rPr lang="en-US" sz="1500" kern="1200" dirty="0" smtClean="0"/>
            <a:t>12/12</a:t>
          </a:r>
          <a:endParaRPr lang="en-US" sz="1500" kern="1200" dirty="0"/>
        </a:p>
      </dsp:txBody>
      <dsp:txXfrm>
        <a:off x="4560789" y="2075820"/>
        <a:ext cx="1622902" cy="1288661"/>
      </dsp:txXfrm>
    </dsp:sp>
    <dsp:sp modelId="{3BCBC092-2F9F-4135-966A-CED5922B48C4}">
      <dsp:nvSpPr>
        <dsp:cNvPr id="0" name=""/>
        <dsp:cNvSpPr/>
      </dsp:nvSpPr>
      <dsp:spPr>
        <a:xfrm>
          <a:off x="3221251" y="271951"/>
          <a:ext cx="1288017" cy="128801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33500">
            <a:lnSpc>
              <a:spcPct val="90000"/>
            </a:lnSpc>
            <a:spcBef>
              <a:spcPct val="0"/>
            </a:spcBef>
            <a:spcAft>
              <a:spcPct val="35000"/>
            </a:spcAft>
          </a:pPr>
          <a:r>
            <a:rPr lang="en-US" sz="3000" kern="1200" dirty="0" smtClean="0"/>
            <a:t>2022-23</a:t>
          </a:r>
          <a:endParaRPr lang="en-US" sz="3000" kern="1200" dirty="0"/>
        </a:p>
      </dsp:txBody>
      <dsp:txXfrm>
        <a:off x="3409877" y="460577"/>
        <a:ext cx="910765" cy="910765"/>
      </dsp:txXfrm>
    </dsp:sp>
  </dsp:spTree>
</dsp:drawing>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06A7B2-FD66-4E68-AEA6-15B9B1ED5F9F}" type="datetimeFigureOut">
              <a:rPr lang="en-US" smtClean="0"/>
              <a:t>9/9/2022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2BCF93-80F8-437B-B137-4B10696B8BF4}" type="slidenum">
              <a:rPr lang="en-US" smtClean="0"/>
              <a:t>‹#›</a:t>
            </a:fld>
            <a:endParaRPr lang="en-US"/>
          </a:p>
        </p:txBody>
      </p:sp>
    </p:spTree>
    <p:extLst>
      <p:ext uri="{BB962C8B-B14F-4D97-AF65-F5344CB8AC3E}">
        <p14:creationId xmlns:p14="http://schemas.microsoft.com/office/powerpoint/2010/main" val="2504966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7EB49-21CA-4F4C-B18E-AC4427FAA4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295C26-201F-485B-9BC7-7FDF1FCBD0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25C920-1298-4AA4-A796-F8DA4DA30FD6}"/>
              </a:ext>
            </a:extLst>
          </p:cNvPr>
          <p:cNvSpPr>
            <a:spLocks noGrp="1"/>
          </p:cNvSpPr>
          <p:nvPr>
            <p:ph type="dt" sz="half" idx="10"/>
          </p:nvPr>
        </p:nvSpPr>
        <p:spPr/>
        <p:txBody>
          <a:bodyPr/>
          <a:lstStyle/>
          <a:p>
            <a:fld id="{F70D164A-662C-410F-961B-39917D276060}" type="datetime1">
              <a:rPr lang="en-US" smtClean="0"/>
              <a:t>9/9/2022</a:t>
            </a:fld>
            <a:endParaRPr lang="en-US"/>
          </a:p>
        </p:txBody>
      </p:sp>
      <p:sp>
        <p:nvSpPr>
          <p:cNvPr id="5" name="Footer Placeholder 4">
            <a:extLst>
              <a:ext uri="{FF2B5EF4-FFF2-40B4-BE49-F238E27FC236}">
                <a16:creationId xmlns:a16="http://schemas.microsoft.com/office/drawing/2014/main" id="{03AC03B2-A6F5-47E2-8276-E93381FB9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F2FEB-E091-4CA3-BB8D-DC5284149E2C}"/>
              </a:ext>
            </a:extLst>
          </p:cNvPr>
          <p:cNvSpPr>
            <a:spLocks noGrp="1"/>
          </p:cNvSpPr>
          <p:nvPr>
            <p:ph type="sldNum" sz="quarter" idx="12"/>
          </p:nvPr>
        </p:nvSpPr>
        <p:spPr/>
        <p:txBody>
          <a:bodyPr/>
          <a:lstStyle/>
          <a:p>
            <a:fld id="{4A43F718-C1EF-4781-80DC-B411B2E0760A}" type="slidenum">
              <a:rPr lang="en-US" smtClean="0"/>
              <a:t>‹#›</a:t>
            </a:fld>
            <a:endParaRPr lang="en-US"/>
          </a:p>
        </p:txBody>
      </p:sp>
    </p:spTree>
    <p:extLst>
      <p:ext uri="{BB962C8B-B14F-4D97-AF65-F5344CB8AC3E}">
        <p14:creationId xmlns:p14="http://schemas.microsoft.com/office/powerpoint/2010/main" val="4109899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0E677-5A7B-4533-8CB2-10DFEE43F6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827CAA-6B9C-44E2-AD92-B9A9CFAD27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C21EA9-8ACE-4AE0-9491-AB9B0602AE65}"/>
              </a:ext>
            </a:extLst>
          </p:cNvPr>
          <p:cNvSpPr>
            <a:spLocks noGrp="1"/>
          </p:cNvSpPr>
          <p:nvPr>
            <p:ph type="dt" sz="half" idx="10"/>
          </p:nvPr>
        </p:nvSpPr>
        <p:spPr/>
        <p:txBody>
          <a:bodyPr/>
          <a:lstStyle/>
          <a:p>
            <a:fld id="{786CB4AB-6CE2-4722-9D17-860A92226F48}" type="datetime1">
              <a:rPr lang="en-US" smtClean="0"/>
              <a:t>9/9/2022</a:t>
            </a:fld>
            <a:endParaRPr lang="en-US"/>
          </a:p>
        </p:txBody>
      </p:sp>
      <p:sp>
        <p:nvSpPr>
          <p:cNvPr id="5" name="Footer Placeholder 4">
            <a:extLst>
              <a:ext uri="{FF2B5EF4-FFF2-40B4-BE49-F238E27FC236}">
                <a16:creationId xmlns:a16="http://schemas.microsoft.com/office/drawing/2014/main" id="{B7E8F7E3-4706-45FF-AF07-EC4422D84C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D256D1-FC09-4C43-82F0-73CAA5E4E61B}"/>
              </a:ext>
            </a:extLst>
          </p:cNvPr>
          <p:cNvSpPr>
            <a:spLocks noGrp="1"/>
          </p:cNvSpPr>
          <p:nvPr>
            <p:ph type="sldNum" sz="quarter" idx="12"/>
          </p:nvPr>
        </p:nvSpPr>
        <p:spPr/>
        <p:txBody>
          <a:bodyPr/>
          <a:lstStyle/>
          <a:p>
            <a:fld id="{4A43F718-C1EF-4781-80DC-B411B2E0760A}" type="slidenum">
              <a:rPr lang="en-US" smtClean="0"/>
              <a:t>‹#›</a:t>
            </a:fld>
            <a:endParaRPr lang="en-US"/>
          </a:p>
        </p:txBody>
      </p:sp>
    </p:spTree>
    <p:extLst>
      <p:ext uri="{BB962C8B-B14F-4D97-AF65-F5344CB8AC3E}">
        <p14:creationId xmlns:p14="http://schemas.microsoft.com/office/powerpoint/2010/main" val="109110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6A87FD-5999-4879-A7B9-FD37A843F6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930DEC-64CF-4FC3-84DC-345A88789A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FDDDC5-F056-4CF9-8C87-7C88F543C12D}"/>
              </a:ext>
            </a:extLst>
          </p:cNvPr>
          <p:cNvSpPr>
            <a:spLocks noGrp="1"/>
          </p:cNvSpPr>
          <p:nvPr>
            <p:ph type="dt" sz="half" idx="10"/>
          </p:nvPr>
        </p:nvSpPr>
        <p:spPr/>
        <p:txBody>
          <a:bodyPr/>
          <a:lstStyle/>
          <a:p>
            <a:fld id="{682F91DB-782A-4AEB-87F3-410127E9FC23}" type="datetime1">
              <a:rPr lang="en-US" smtClean="0"/>
              <a:t>9/9/2022</a:t>
            </a:fld>
            <a:endParaRPr lang="en-US"/>
          </a:p>
        </p:txBody>
      </p:sp>
      <p:sp>
        <p:nvSpPr>
          <p:cNvPr id="5" name="Footer Placeholder 4">
            <a:extLst>
              <a:ext uri="{FF2B5EF4-FFF2-40B4-BE49-F238E27FC236}">
                <a16:creationId xmlns:a16="http://schemas.microsoft.com/office/drawing/2014/main" id="{CBF109E7-5558-4087-AE19-AC3FBDAFFC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4B9BE2-D65C-48C3-B6F0-3E683AE4B991}"/>
              </a:ext>
            </a:extLst>
          </p:cNvPr>
          <p:cNvSpPr>
            <a:spLocks noGrp="1"/>
          </p:cNvSpPr>
          <p:nvPr>
            <p:ph type="sldNum" sz="quarter" idx="12"/>
          </p:nvPr>
        </p:nvSpPr>
        <p:spPr/>
        <p:txBody>
          <a:bodyPr/>
          <a:lstStyle/>
          <a:p>
            <a:fld id="{4A43F718-C1EF-4781-80DC-B411B2E0760A}" type="slidenum">
              <a:rPr lang="en-US" smtClean="0"/>
              <a:t>‹#›</a:t>
            </a:fld>
            <a:endParaRPr lang="en-US"/>
          </a:p>
        </p:txBody>
      </p:sp>
    </p:spTree>
    <p:extLst>
      <p:ext uri="{BB962C8B-B14F-4D97-AF65-F5344CB8AC3E}">
        <p14:creationId xmlns:p14="http://schemas.microsoft.com/office/powerpoint/2010/main" val="4166311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EAD69-3031-4000-A192-734A7E88F8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4549F7-6FD5-4517-A512-58B9337545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74A3C5-46EF-4EEF-A503-F35627BEBE59}"/>
              </a:ext>
            </a:extLst>
          </p:cNvPr>
          <p:cNvSpPr>
            <a:spLocks noGrp="1"/>
          </p:cNvSpPr>
          <p:nvPr>
            <p:ph type="dt" sz="half" idx="10"/>
          </p:nvPr>
        </p:nvSpPr>
        <p:spPr/>
        <p:txBody>
          <a:bodyPr/>
          <a:lstStyle/>
          <a:p>
            <a:fld id="{EC5A3305-25A9-44A6-8976-C24E47248533}" type="datetime1">
              <a:rPr lang="en-US" smtClean="0"/>
              <a:t>9/9/2022</a:t>
            </a:fld>
            <a:endParaRPr lang="en-US"/>
          </a:p>
        </p:txBody>
      </p:sp>
      <p:sp>
        <p:nvSpPr>
          <p:cNvPr id="5" name="Footer Placeholder 4">
            <a:extLst>
              <a:ext uri="{FF2B5EF4-FFF2-40B4-BE49-F238E27FC236}">
                <a16:creationId xmlns:a16="http://schemas.microsoft.com/office/drawing/2014/main" id="{D157A0E6-BB17-41E9-8DC2-2144406B21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EDCE6D-1E3E-4ECB-A12B-1983814A03A6}"/>
              </a:ext>
            </a:extLst>
          </p:cNvPr>
          <p:cNvSpPr>
            <a:spLocks noGrp="1"/>
          </p:cNvSpPr>
          <p:nvPr>
            <p:ph type="sldNum" sz="quarter" idx="12"/>
          </p:nvPr>
        </p:nvSpPr>
        <p:spPr/>
        <p:txBody>
          <a:bodyPr/>
          <a:lstStyle/>
          <a:p>
            <a:fld id="{4A43F718-C1EF-4781-80DC-B411B2E0760A}" type="slidenum">
              <a:rPr lang="en-US" smtClean="0"/>
              <a:t>‹#›</a:t>
            </a:fld>
            <a:endParaRPr lang="en-US"/>
          </a:p>
        </p:txBody>
      </p:sp>
    </p:spTree>
    <p:extLst>
      <p:ext uri="{BB962C8B-B14F-4D97-AF65-F5344CB8AC3E}">
        <p14:creationId xmlns:p14="http://schemas.microsoft.com/office/powerpoint/2010/main" val="1974165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ECC09-B855-45AF-9DDB-5B7ADDE988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80EBAF-98BB-4B19-9CB3-CAD80DBCB7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032DE0-7DD1-4F5B-BC71-8B2661CDC989}"/>
              </a:ext>
            </a:extLst>
          </p:cNvPr>
          <p:cNvSpPr>
            <a:spLocks noGrp="1"/>
          </p:cNvSpPr>
          <p:nvPr>
            <p:ph type="dt" sz="half" idx="10"/>
          </p:nvPr>
        </p:nvSpPr>
        <p:spPr/>
        <p:txBody>
          <a:bodyPr/>
          <a:lstStyle/>
          <a:p>
            <a:fld id="{6B8B7850-1423-41ED-9700-4B94662104FB}" type="datetime1">
              <a:rPr lang="en-US" smtClean="0"/>
              <a:t>9/9/2022</a:t>
            </a:fld>
            <a:endParaRPr lang="en-US"/>
          </a:p>
        </p:txBody>
      </p:sp>
      <p:sp>
        <p:nvSpPr>
          <p:cNvPr id="5" name="Footer Placeholder 4">
            <a:extLst>
              <a:ext uri="{FF2B5EF4-FFF2-40B4-BE49-F238E27FC236}">
                <a16:creationId xmlns:a16="http://schemas.microsoft.com/office/drawing/2014/main" id="{3F9D2B86-0A94-4B7A-86C7-6B87BC4EEE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571ACA-036C-4878-B4F3-DCF502F39A07}"/>
              </a:ext>
            </a:extLst>
          </p:cNvPr>
          <p:cNvSpPr>
            <a:spLocks noGrp="1"/>
          </p:cNvSpPr>
          <p:nvPr>
            <p:ph type="sldNum" sz="quarter" idx="12"/>
          </p:nvPr>
        </p:nvSpPr>
        <p:spPr/>
        <p:txBody>
          <a:bodyPr/>
          <a:lstStyle/>
          <a:p>
            <a:fld id="{4A43F718-C1EF-4781-80DC-B411B2E0760A}" type="slidenum">
              <a:rPr lang="en-US" smtClean="0"/>
              <a:t>‹#›</a:t>
            </a:fld>
            <a:endParaRPr lang="en-US"/>
          </a:p>
        </p:txBody>
      </p:sp>
    </p:spTree>
    <p:extLst>
      <p:ext uri="{BB962C8B-B14F-4D97-AF65-F5344CB8AC3E}">
        <p14:creationId xmlns:p14="http://schemas.microsoft.com/office/powerpoint/2010/main" val="463551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F0915-0A91-48FE-A186-243E4ADF60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6B63F4-D0C4-4269-B73B-00A45D0FCB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0A7A43-F4BB-40CC-9B41-995F01E2E0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87A231-ABF9-4DCD-98CE-490198E05363}"/>
              </a:ext>
            </a:extLst>
          </p:cNvPr>
          <p:cNvSpPr>
            <a:spLocks noGrp="1"/>
          </p:cNvSpPr>
          <p:nvPr>
            <p:ph type="dt" sz="half" idx="10"/>
          </p:nvPr>
        </p:nvSpPr>
        <p:spPr/>
        <p:txBody>
          <a:bodyPr/>
          <a:lstStyle/>
          <a:p>
            <a:fld id="{01EAC6A1-7700-406A-86E8-E692C75F40A7}" type="datetime1">
              <a:rPr lang="en-US" smtClean="0"/>
              <a:t>9/9/2022</a:t>
            </a:fld>
            <a:endParaRPr lang="en-US"/>
          </a:p>
        </p:txBody>
      </p:sp>
      <p:sp>
        <p:nvSpPr>
          <p:cNvPr id="6" name="Footer Placeholder 5">
            <a:extLst>
              <a:ext uri="{FF2B5EF4-FFF2-40B4-BE49-F238E27FC236}">
                <a16:creationId xmlns:a16="http://schemas.microsoft.com/office/drawing/2014/main" id="{9922399B-B9E6-4393-8F9B-D0DA6EB979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50E106-676F-4201-A835-18256B087D52}"/>
              </a:ext>
            </a:extLst>
          </p:cNvPr>
          <p:cNvSpPr>
            <a:spLocks noGrp="1"/>
          </p:cNvSpPr>
          <p:nvPr>
            <p:ph type="sldNum" sz="quarter" idx="12"/>
          </p:nvPr>
        </p:nvSpPr>
        <p:spPr/>
        <p:txBody>
          <a:bodyPr/>
          <a:lstStyle/>
          <a:p>
            <a:fld id="{4A43F718-C1EF-4781-80DC-B411B2E0760A}" type="slidenum">
              <a:rPr lang="en-US" smtClean="0"/>
              <a:t>‹#›</a:t>
            </a:fld>
            <a:endParaRPr lang="en-US"/>
          </a:p>
        </p:txBody>
      </p:sp>
    </p:spTree>
    <p:extLst>
      <p:ext uri="{BB962C8B-B14F-4D97-AF65-F5344CB8AC3E}">
        <p14:creationId xmlns:p14="http://schemas.microsoft.com/office/powerpoint/2010/main" val="795376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D67F1-151F-419E-A547-79501BF6A6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5E8DB4-BCFF-4A66-9EC3-EAEDED5919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D91E16-596A-4074-9DB5-A4F5ED7C5C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6E0FEFE-9824-4F69-ABB3-24FEF4B30F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336724-2046-462B-9B18-023E862D48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07A40987-B350-4EBC-9C5A-3D9997D4C87D}"/>
              </a:ext>
            </a:extLst>
          </p:cNvPr>
          <p:cNvSpPr>
            <a:spLocks noGrp="1"/>
          </p:cNvSpPr>
          <p:nvPr>
            <p:ph type="dt" sz="half" idx="10"/>
          </p:nvPr>
        </p:nvSpPr>
        <p:spPr/>
        <p:txBody>
          <a:bodyPr/>
          <a:lstStyle/>
          <a:p>
            <a:fld id="{CD614286-5904-4172-83BF-4B4E6038802D}" type="datetime1">
              <a:rPr lang="en-US" smtClean="0"/>
              <a:t>9/9/2022</a:t>
            </a:fld>
            <a:endParaRPr lang="en-US"/>
          </a:p>
        </p:txBody>
      </p:sp>
      <p:sp>
        <p:nvSpPr>
          <p:cNvPr id="8" name="Footer Placeholder 7">
            <a:extLst>
              <a:ext uri="{FF2B5EF4-FFF2-40B4-BE49-F238E27FC236}">
                <a16:creationId xmlns:a16="http://schemas.microsoft.com/office/drawing/2014/main" id="{D5B51AA3-C550-4F73-8D92-CDA1E979276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57FDFB-A28B-4D20-8E38-EB3C5B18FDBB}"/>
              </a:ext>
            </a:extLst>
          </p:cNvPr>
          <p:cNvSpPr>
            <a:spLocks noGrp="1"/>
          </p:cNvSpPr>
          <p:nvPr>
            <p:ph type="sldNum" sz="quarter" idx="12"/>
          </p:nvPr>
        </p:nvSpPr>
        <p:spPr/>
        <p:txBody>
          <a:bodyPr/>
          <a:lstStyle/>
          <a:p>
            <a:fld id="{4A43F718-C1EF-4781-80DC-B411B2E0760A}" type="slidenum">
              <a:rPr lang="en-US" smtClean="0"/>
              <a:t>‹#›</a:t>
            </a:fld>
            <a:endParaRPr lang="en-US"/>
          </a:p>
        </p:txBody>
      </p:sp>
    </p:spTree>
    <p:extLst>
      <p:ext uri="{BB962C8B-B14F-4D97-AF65-F5344CB8AC3E}">
        <p14:creationId xmlns:p14="http://schemas.microsoft.com/office/powerpoint/2010/main" val="2578984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22F48-8405-4B3D-BEBC-BFDD7F6A04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859936-2996-4FCA-9128-7ADD8187F2BD}"/>
              </a:ext>
            </a:extLst>
          </p:cNvPr>
          <p:cNvSpPr>
            <a:spLocks noGrp="1"/>
          </p:cNvSpPr>
          <p:nvPr>
            <p:ph type="dt" sz="half" idx="10"/>
          </p:nvPr>
        </p:nvSpPr>
        <p:spPr/>
        <p:txBody>
          <a:bodyPr/>
          <a:lstStyle/>
          <a:p>
            <a:fld id="{22179D0F-2020-4190-B4DD-A69A8721CF18}" type="datetime1">
              <a:rPr lang="en-US" smtClean="0"/>
              <a:t>9/9/2022</a:t>
            </a:fld>
            <a:endParaRPr lang="en-US"/>
          </a:p>
        </p:txBody>
      </p:sp>
      <p:sp>
        <p:nvSpPr>
          <p:cNvPr id="4" name="Footer Placeholder 3">
            <a:extLst>
              <a:ext uri="{FF2B5EF4-FFF2-40B4-BE49-F238E27FC236}">
                <a16:creationId xmlns:a16="http://schemas.microsoft.com/office/drawing/2014/main" id="{686E18E5-2A0E-43EF-B960-F9F59A3497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550CAD-A45B-4B9F-B5FB-9D20A00B37DE}"/>
              </a:ext>
            </a:extLst>
          </p:cNvPr>
          <p:cNvSpPr>
            <a:spLocks noGrp="1"/>
          </p:cNvSpPr>
          <p:nvPr>
            <p:ph type="sldNum" sz="quarter" idx="12"/>
          </p:nvPr>
        </p:nvSpPr>
        <p:spPr/>
        <p:txBody>
          <a:bodyPr/>
          <a:lstStyle/>
          <a:p>
            <a:fld id="{4A43F718-C1EF-4781-80DC-B411B2E0760A}" type="slidenum">
              <a:rPr lang="en-US" smtClean="0"/>
              <a:t>‹#›</a:t>
            </a:fld>
            <a:endParaRPr lang="en-US"/>
          </a:p>
        </p:txBody>
      </p:sp>
    </p:spTree>
    <p:extLst>
      <p:ext uri="{BB962C8B-B14F-4D97-AF65-F5344CB8AC3E}">
        <p14:creationId xmlns:p14="http://schemas.microsoft.com/office/powerpoint/2010/main" val="2119981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3BDDB2-7E74-4358-96DD-983217652CBC}"/>
              </a:ext>
            </a:extLst>
          </p:cNvPr>
          <p:cNvSpPr>
            <a:spLocks noGrp="1"/>
          </p:cNvSpPr>
          <p:nvPr>
            <p:ph type="dt" sz="half" idx="10"/>
          </p:nvPr>
        </p:nvSpPr>
        <p:spPr/>
        <p:txBody>
          <a:bodyPr/>
          <a:lstStyle/>
          <a:p>
            <a:fld id="{005F2278-14A6-49EE-87BE-8073C8FC6AE8}" type="datetime1">
              <a:rPr lang="en-US" smtClean="0"/>
              <a:t>9/9/2022</a:t>
            </a:fld>
            <a:endParaRPr lang="en-US"/>
          </a:p>
        </p:txBody>
      </p:sp>
      <p:sp>
        <p:nvSpPr>
          <p:cNvPr id="3" name="Footer Placeholder 2">
            <a:extLst>
              <a:ext uri="{FF2B5EF4-FFF2-40B4-BE49-F238E27FC236}">
                <a16:creationId xmlns:a16="http://schemas.microsoft.com/office/drawing/2014/main" id="{CACD1545-8C9E-4089-9312-6D215CAC76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9B39AF-C4A1-4B3F-8CDA-3237D7BF14D4}"/>
              </a:ext>
            </a:extLst>
          </p:cNvPr>
          <p:cNvSpPr>
            <a:spLocks noGrp="1"/>
          </p:cNvSpPr>
          <p:nvPr>
            <p:ph type="sldNum" sz="quarter" idx="12"/>
          </p:nvPr>
        </p:nvSpPr>
        <p:spPr/>
        <p:txBody>
          <a:bodyPr/>
          <a:lstStyle/>
          <a:p>
            <a:fld id="{4A43F718-C1EF-4781-80DC-B411B2E0760A}" type="slidenum">
              <a:rPr lang="en-US" smtClean="0"/>
              <a:t>‹#›</a:t>
            </a:fld>
            <a:endParaRPr lang="en-US"/>
          </a:p>
        </p:txBody>
      </p:sp>
    </p:spTree>
    <p:extLst>
      <p:ext uri="{BB962C8B-B14F-4D97-AF65-F5344CB8AC3E}">
        <p14:creationId xmlns:p14="http://schemas.microsoft.com/office/powerpoint/2010/main" val="460274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FD04-056F-4DF3-B091-EF40595FCC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96E1D7-B1FA-4F0D-9F55-B69A6FE988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E065CD-EC7C-4FAF-9FB1-1670A4EF0B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A84308-3793-4D04-BCC4-5A6A025C12BA}"/>
              </a:ext>
            </a:extLst>
          </p:cNvPr>
          <p:cNvSpPr>
            <a:spLocks noGrp="1"/>
          </p:cNvSpPr>
          <p:nvPr>
            <p:ph type="dt" sz="half" idx="10"/>
          </p:nvPr>
        </p:nvSpPr>
        <p:spPr/>
        <p:txBody>
          <a:bodyPr/>
          <a:lstStyle/>
          <a:p>
            <a:fld id="{9E002AFE-A69E-4D28-9042-6668B0C4D9AA}" type="datetime1">
              <a:rPr lang="en-US" smtClean="0"/>
              <a:t>9/9/2022</a:t>
            </a:fld>
            <a:endParaRPr lang="en-US"/>
          </a:p>
        </p:txBody>
      </p:sp>
      <p:sp>
        <p:nvSpPr>
          <p:cNvPr id="6" name="Footer Placeholder 5">
            <a:extLst>
              <a:ext uri="{FF2B5EF4-FFF2-40B4-BE49-F238E27FC236}">
                <a16:creationId xmlns:a16="http://schemas.microsoft.com/office/drawing/2014/main" id="{9251BBA8-D4EA-48E6-B979-7B02B88D54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7582D0-5B2C-4F49-87D9-484E0CE267D6}"/>
              </a:ext>
            </a:extLst>
          </p:cNvPr>
          <p:cNvSpPr>
            <a:spLocks noGrp="1"/>
          </p:cNvSpPr>
          <p:nvPr>
            <p:ph type="sldNum" sz="quarter" idx="12"/>
          </p:nvPr>
        </p:nvSpPr>
        <p:spPr/>
        <p:txBody>
          <a:bodyPr/>
          <a:lstStyle/>
          <a:p>
            <a:fld id="{4A43F718-C1EF-4781-80DC-B411B2E0760A}" type="slidenum">
              <a:rPr lang="en-US" smtClean="0"/>
              <a:t>‹#›</a:t>
            </a:fld>
            <a:endParaRPr lang="en-US"/>
          </a:p>
        </p:txBody>
      </p:sp>
    </p:spTree>
    <p:extLst>
      <p:ext uri="{BB962C8B-B14F-4D97-AF65-F5344CB8AC3E}">
        <p14:creationId xmlns:p14="http://schemas.microsoft.com/office/powerpoint/2010/main" val="1752516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47468-59E3-4BC5-B8FB-DDF1391A0B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4B9212-1F02-4155-BE8D-0D142D224A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BD333F-069F-44B9-A57E-37ABDCDE63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599BDC-1822-4FD7-9882-73225C2417D5}"/>
              </a:ext>
            </a:extLst>
          </p:cNvPr>
          <p:cNvSpPr>
            <a:spLocks noGrp="1"/>
          </p:cNvSpPr>
          <p:nvPr>
            <p:ph type="dt" sz="half" idx="10"/>
          </p:nvPr>
        </p:nvSpPr>
        <p:spPr/>
        <p:txBody>
          <a:bodyPr/>
          <a:lstStyle/>
          <a:p>
            <a:fld id="{6939D183-68B8-4290-A929-E813D6DBB1F9}" type="datetime1">
              <a:rPr lang="en-US" smtClean="0"/>
              <a:t>9/9/2022</a:t>
            </a:fld>
            <a:endParaRPr lang="en-US"/>
          </a:p>
        </p:txBody>
      </p:sp>
      <p:sp>
        <p:nvSpPr>
          <p:cNvPr id="6" name="Footer Placeholder 5">
            <a:extLst>
              <a:ext uri="{FF2B5EF4-FFF2-40B4-BE49-F238E27FC236}">
                <a16:creationId xmlns:a16="http://schemas.microsoft.com/office/drawing/2014/main" id="{4113E9D6-4672-49A7-8C38-A20868EDE1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4CF582-43D1-45BB-9A26-1C2784DF032F}"/>
              </a:ext>
            </a:extLst>
          </p:cNvPr>
          <p:cNvSpPr>
            <a:spLocks noGrp="1"/>
          </p:cNvSpPr>
          <p:nvPr>
            <p:ph type="sldNum" sz="quarter" idx="12"/>
          </p:nvPr>
        </p:nvSpPr>
        <p:spPr/>
        <p:txBody>
          <a:bodyPr/>
          <a:lstStyle/>
          <a:p>
            <a:fld id="{4A43F718-C1EF-4781-80DC-B411B2E0760A}" type="slidenum">
              <a:rPr lang="en-US" smtClean="0"/>
              <a:t>‹#›</a:t>
            </a:fld>
            <a:endParaRPr lang="en-US"/>
          </a:p>
        </p:txBody>
      </p:sp>
    </p:spTree>
    <p:extLst>
      <p:ext uri="{BB962C8B-B14F-4D97-AF65-F5344CB8AC3E}">
        <p14:creationId xmlns:p14="http://schemas.microsoft.com/office/powerpoint/2010/main" val="327247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CC5B35-5C95-429F-A9D7-D22ABD2EFB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8B4886-6A60-4C0B-B161-A8ABC2C69B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AA4A0E-E426-4EFC-A92F-FE903ED007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27AFA7-D55C-41B4-AEE8-196140B8F00B}" type="datetime1">
              <a:rPr lang="en-US" smtClean="0"/>
              <a:t>9/9/2022</a:t>
            </a:fld>
            <a:endParaRPr lang="en-US"/>
          </a:p>
        </p:txBody>
      </p:sp>
      <p:sp>
        <p:nvSpPr>
          <p:cNvPr id="5" name="Footer Placeholder 4">
            <a:extLst>
              <a:ext uri="{FF2B5EF4-FFF2-40B4-BE49-F238E27FC236}">
                <a16:creationId xmlns:a16="http://schemas.microsoft.com/office/drawing/2014/main" id="{38AE0C5F-388B-4263-B0C6-36B58B0EC2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FE8782-947C-49A9-A4C7-C13DBAE9ED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43F718-C1EF-4781-80DC-B411B2E0760A}" type="slidenum">
              <a:rPr lang="en-US" smtClean="0"/>
              <a:t>‹#›</a:t>
            </a:fld>
            <a:endParaRPr lang="en-US"/>
          </a:p>
        </p:txBody>
      </p:sp>
    </p:spTree>
    <p:extLst>
      <p:ext uri="{BB962C8B-B14F-4D97-AF65-F5344CB8AC3E}">
        <p14:creationId xmlns:p14="http://schemas.microsoft.com/office/powerpoint/2010/main" val="33023478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chart" Target="../charts/char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chart" Target="../charts/char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2C7E24D-4F0E-4050-BDE1-DB5EC1B03C6C}"/>
              </a:ext>
            </a:extLst>
          </p:cNvPr>
          <p:cNvSpPr txBox="1"/>
          <p:nvPr/>
        </p:nvSpPr>
        <p:spPr>
          <a:xfrm>
            <a:off x="8584162" y="2351315"/>
            <a:ext cx="2513077" cy="461665"/>
          </a:xfrm>
          <a:prstGeom prst="rect">
            <a:avLst/>
          </a:prstGeom>
          <a:noFill/>
        </p:spPr>
        <p:txBody>
          <a:bodyPr wrap="square" rtlCol="0">
            <a:spAutoFit/>
          </a:bodyPr>
          <a:lstStyle/>
          <a:p>
            <a:pPr algn="r"/>
            <a:r>
              <a:rPr lang="en-US" sz="2400" dirty="0" smtClean="0">
                <a:solidFill>
                  <a:schemeClr val="bg1"/>
                </a:solidFill>
                <a:latin typeface="Roboto" panose="02000000000000000000" pitchFamily="2" charset="0"/>
                <a:ea typeface="Roboto" panose="02000000000000000000" pitchFamily="2" charset="0"/>
              </a:rPr>
              <a:t>September 2022</a:t>
            </a:r>
            <a:endParaRPr lang="en-US" sz="2400" dirty="0">
              <a:solidFill>
                <a:schemeClr val="bg1"/>
              </a:solidFill>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id="{4ECA52DA-4A5C-430D-BDF3-4061A9EC9BF3}"/>
              </a:ext>
            </a:extLst>
          </p:cNvPr>
          <p:cNvSpPr txBox="1"/>
          <p:nvPr/>
        </p:nvSpPr>
        <p:spPr>
          <a:xfrm>
            <a:off x="7975601" y="3583356"/>
            <a:ext cx="3121638" cy="830997"/>
          </a:xfrm>
          <a:prstGeom prst="rect">
            <a:avLst/>
          </a:prstGeom>
          <a:noFill/>
        </p:spPr>
        <p:txBody>
          <a:bodyPr wrap="square" rtlCol="0">
            <a:spAutoFit/>
          </a:bodyPr>
          <a:lstStyle/>
          <a:p>
            <a:pPr algn="r"/>
            <a:r>
              <a:rPr lang="en-US" sz="2400" dirty="0" err="1" smtClean="0">
                <a:solidFill>
                  <a:schemeClr val="bg1"/>
                </a:solidFill>
                <a:latin typeface="Roboto" panose="02000000000000000000" pitchFamily="2" charset="0"/>
                <a:ea typeface="Roboto" panose="02000000000000000000" pitchFamily="2" charset="0"/>
              </a:rPr>
              <a:t>École</a:t>
            </a:r>
            <a:r>
              <a:rPr lang="en-US" sz="2400" dirty="0" smtClean="0">
                <a:solidFill>
                  <a:schemeClr val="bg1"/>
                </a:solidFill>
                <a:latin typeface="Roboto" panose="02000000000000000000" pitchFamily="2" charset="0"/>
                <a:ea typeface="Roboto" panose="02000000000000000000" pitchFamily="2" charset="0"/>
              </a:rPr>
              <a:t> Lady Grey Elementary School</a:t>
            </a:r>
            <a:endParaRPr lang="en-US" sz="2400" dirty="0">
              <a:solidFill>
                <a:schemeClr val="bg1"/>
              </a:solidFill>
              <a:latin typeface="Roboto" panose="02000000000000000000" pitchFamily="2" charset="0"/>
              <a:ea typeface="Roboto" panose="02000000000000000000" pitchFamily="2" charset="0"/>
            </a:endParaRPr>
          </a:p>
        </p:txBody>
      </p:sp>
      <p:sp>
        <p:nvSpPr>
          <p:cNvPr id="6" name="Slide Number Placeholder 1">
            <a:extLst>
              <a:ext uri="{FF2B5EF4-FFF2-40B4-BE49-F238E27FC236}">
                <a16:creationId xmlns:a16="http://schemas.microsoft.com/office/drawing/2014/main" id="{8A83A0DB-4705-4D21-ACDE-5F059D601CC8}"/>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1</a:t>
            </a:fld>
            <a:endParaRPr lang="en-US" sz="1600" b="1" dirty="0">
              <a:solidFill>
                <a:schemeClr val="bg1"/>
              </a:solidFill>
            </a:endParaRPr>
          </a:p>
        </p:txBody>
      </p:sp>
      <p:pic>
        <p:nvPicPr>
          <p:cNvPr id="2" name="Picture 1"/>
          <p:cNvPicPr>
            <a:picLocks noChangeAspect="1"/>
          </p:cNvPicPr>
          <p:nvPr/>
        </p:nvPicPr>
        <p:blipFill rotWithShape="1">
          <a:blip r:embed="rId3"/>
          <a:srcRect t="3633"/>
          <a:stretch/>
        </p:blipFill>
        <p:spPr>
          <a:xfrm>
            <a:off x="500670" y="603250"/>
            <a:ext cx="2453662" cy="29801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790606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922FEB43-FF68-47FA-B359-47FB2119CF33}"/>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10</a:t>
            </a:fld>
            <a:endParaRPr lang="en-US" sz="1600" b="1" dirty="0">
              <a:solidFill>
                <a:schemeClr val="bg1"/>
              </a:solidFill>
            </a:endParaRPr>
          </a:p>
        </p:txBody>
      </p:sp>
      <p:sp>
        <p:nvSpPr>
          <p:cNvPr id="6" name="TextBox 5"/>
          <p:cNvSpPr txBox="1"/>
          <p:nvPr/>
        </p:nvSpPr>
        <p:spPr>
          <a:xfrm>
            <a:off x="710220" y="3429000"/>
            <a:ext cx="6705600" cy="461665"/>
          </a:xfrm>
          <a:prstGeom prst="rect">
            <a:avLst/>
          </a:prstGeom>
          <a:noFill/>
        </p:spPr>
        <p:txBody>
          <a:bodyPr wrap="square" rtlCol="0">
            <a:spAutoFit/>
          </a:bodyPr>
          <a:lstStyle/>
          <a:p>
            <a:r>
              <a:rPr lang="en-US" sz="2400" dirty="0" smtClean="0"/>
              <a:t>Increase student achievement in literacy.</a:t>
            </a:r>
          </a:p>
        </p:txBody>
      </p:sp>
      <p:sp>
        <p:nvSpPr>
          <p:cNvPr id="7" name="TextBox 6"/>
          <p:cNvSpPr txBox="1"/>
          <p:nvPr/>
        </p:nvSpPr>
        <p:spPr>
          <a:xfrm>
            <a:off x="710220" y="1921163"/>
            <a:ext cx="3797125" cy="646331"/>
          </a:xfrm>
          <a:prstGeom prst="rect">
            <a:avLst/>
          </a:prstGeom>
          <a:solidFill>
            <a:schemeClr val="bg2"/>
          </a:solidFill>
        </p:spPr>
        <p:txBody>
          <a:bodyPr wrap="square" rtlCol="0">
            <a:spAutoFit/>
          </a:bodyPr>
          <a:lstStyle/>
          <a:p>
            <a:r>
              <a:rPr lang="en-US" sz="3600" b="1" dirty="0" smtClean="0">
                <a:solidFill>
                  <a:srgbClr val="3385B3"/>
                </a:solidFill>
              </a:rPr>
              <a:t>Strategic Priority 2</a:t>
            </a:r>
            <a:endParaRPr lang="en-US" sz="3600" b="1" dirty="0">
              <a:solidFill>
                <a:srgbClr val="3385B3"/>
              </a:solidFill>
            </a:endParaRPr>
          </a:p>
        </p:txBody>
      </p:sp>
      <p:pic>
        <p:nvPicPr>
          <p:cNvPr id="4" name="Picture 3"/>
          <p:cNvPicPr>
            <a:picLocks noChangeAspect="1"/>
          </p:cNvPicPr>
          <p:nvPr/>
        </p:nvPicPr>
        <p:blipFill rotWithShape="1">
          <a:blip r:embed="rId3" cstate="hqprint">
            <a:extLst>
              <a:ext uri="{28A0092B-C50C-407E-A947-70E740481C1C}">
                <a14:useLocalDpi xmlns:a14="http://schemas.microsoft.com/office/drawing/2010/main" val="0"/>
              </a:ext>
            </a:extLst>
          </a:blip>
          <a:srcRect l="20801" t="3824" r="20543"/>
          <a:stretch/>
        </p:blipFill>
        <p:spPr>
          <a:xfrm>
            <a:off x="7123814" y="-41193"/>
            <a:ext cx="5068186" cy="6232557"/>
          </a:xfrm>
          <a:prstGeom prst="rect">
            <a:avLst/>
          </a:prstGeom>
        </p:spPr>
      </p:pic>
      <p:pic>
        <p:nvPicPr>
          <p:cNvPr id="8" name="Picture 7"/>
          <p:cNvPicPr>
            <a:picLocks noChangeAspect="1"/>
          </p:cNvPicPr>
          <p:nvPr/>
        </p:nvPicPr>
        <p:blipFill rotWithShape="1">
          <a:blip r:embed="rId4"/>
          <a:srcRect l="2753" b="18534"/>
          <a:stretch/>
        </p:blipFill>
        <p:spPr>
          <a:xfrm>
            <a:off x="6868631" y="3426920"/>
            <a:ext cx="5508097" cy="2994744"/>
          </a:xfrm>
          <a:prstGeom prst="rect">
            <a:avLst/>
          </a:prstGeom>
        </p:spPr>
      </p:pic>
    </p:spTree>
    <p:extLst>
      <p:ext uri="{BB962C8B-B14F-4D97-AF65-F5344CB8AC3E}">
        <p14:creationId xmlns:p14="http://schemas.microsoft.com/office/powerpoint/2010/main" val="24325078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AD0BDB9-3829-407E-8EC9-6D74D8028B95}"/>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11</a:t>
            </a:fld>
            <a:endParaRPr lang="en-US" sz="1600" b="1" dirty="0">
              <a:solidFill>
                <a:schemeClr val="bg1"/>
              </a:solidFill>
            </a:endParaRPr>
          </a:p>
        </p:txBody>
      </p:sp>
      <p:graphicFrame>
        <p:nvGraphicFramePr>
          <p:cNvPr id="5" name="2D Bar Chart"/>
          <p:cNvGraphicFramePr/>
          <p:nvPr>
            <p:extLst>
              <p:ext uri="{D42A27DB-BD31-4B8C-83A1-F6EECF244321}">
                <p14:modId xmlns:p14="http://schemas.microsoft.com/office/powerpoint/2010/main" val="3275140035"/>
              </p:ext>
            </p:extLst>
          </p:nvPr>
        </p:nvGraphicFramePr>
        <p:xfrm>
          <a:off x="4654341" y="502227"/>
          <a:ext cx="7264401" cy="5697764"/>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rot="18847765">
            <a:off x="5452616" y="2540360"/>
            <a:ext cx="2412000" cy="307777"/>
          </a:xfrm>
          <a:prstGeom prst="rect">
            <a:avLst/>
          </a:prstGeom>
          <a:noFill/>
        </p:spPr>
        <p:txBody>
          <a:bodyPr wrap="square" rtlCol="0">
            <a:spAutoFit/>
          </a:bodyPr>
          <a:lstStyle/>
          <a:p>
            <a:r>
              <a:rPr lang="en-US" sz="1400" dirty="0" smtClean="0">
                <a:solidFill>
                  <a:schemeClr val="bg1"/>
                </a:solidFill>
              </a:rPr>
              <a:t>Non-Indigenous Learners</a:t>
            </a:r>
            <a:endParaRPr lang="en-US" sz="1400" dirty="0">
              <a:solidFill>
                <a:schemeClr val="bg1"/>
              </a:solidFill>
            </a:endParaRPr>
          </a:p>
        </p:txBody>
      </p:sp>
      <p:sp>
        <p:nvSpPr>
          <p:cNvPr id="4" name="Rectangle 3"/>
          <p:cNvSpPr/>
          <p:nvPr/>
        </p:nvSpPr>
        <p:spPr>
          <a:xfrm rot="18883868">
            <a:off x="5898086" y="2846917"/>
            <a:ext cx="2133500" cy="307777"/>
          </a:xfrm>
          <a:prstGeom prst="rect">
            <a:avLst/>
          </a:prstGeom>
        </p:spPr>
        <p:txBody>
          <a:bodyPr wrap="square">
            <a:spAutoFit/>
          </a:bodyPr>
          <a:lstStyle/>
          <a:p>
            <a:r>
              <a:rPr lang="en-US" sz="1400" dirty="0" smtClean="0">
                <a:solidFill>
                  <a:schemeClr val="bg1"/>
                </a:solidFill>
              </a:rPr>
              <a:t>Indigenous Learners</a:t>
            </a:r>
            <a:endParaRPr lang="en-US" sz="1400" dirty="0"/>
          </a:p>
        </p:txBody>
      </p:sp>
      <p:sp>
        <p:nvSpPr>
          <p:cNvPr id="10" name="TextBox 9"/>
          <p:cNvSpPr txBox="1"/>
          <p:nvPr/>
        </p:nvSpPr>
        <p:spPr>
          <a:xfrm>
            <a:off x="515795" y="1646655"/>
            <a:ext cx="3491345" cy="1938992"/>
          </a:xfrm>
          <a:prstGeom prst="rect">
            <a:avLst/>
          </a:prstGeom>
          <a:noFill/>
        </p:spPr>
        <p:txBody>
          <a:bodyPr wrap="square" rtlCol="0">
            <a:spAutoFit/>
          </a:bodyPr>
          <a:lstStyle/>
          <a:p>
            <a:r>
              <a:rPr lang="en-US" sz="2000" dirty="0" smtClean="0">
                <a:solidFill>
                  <a:srgbClr val="397692"/>
                </a:solidFill>
              </a:rPr>
              <a:t>The 2022 FSA results indicate that Indigenous learners are performing at the same level, or better on the Literacy portion of the FSA.  This is encouraging news.</a:t>
            </a:r>
            <a:endParaRPr lang="en-US" sz="2000" dirty="0">
              <a:solidFill>
                <a:srgbClr val="397692"/>
              </a:solidFill>
            </a:endParaRPr>
          </a:p>
        </p:txBody>
      </p:sp>
    </p:spTree>
    <p:extLst>
      <p:ext uri="{BB962C8B-B14F-4D97-AF65-F5344CB8AC3E}">
        <p14:creationId xmlns:p14="http://schemas.microsoft.com/office/powerpoint/2010/main" val="42516340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AD0BDB9-3829-407E-8EC9-6D74D8028B95}"/>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12</a:t>
            </a:fld>
            <a:endParaRPr lang="en-US" sz="1600" b="1" dirty="0">
              <a:solidFill>
                <a:schemeClr val="bg1"/>
              </a:solidFill>
            </a:endParaRPr>
          </a:p>
        </p:txBody>
      </p:sp>
      <p:graphicFrame>
        <p:nvGraphicFramePr>
          <p:cNvPr id="5" name="2D Bar Chart"/>
          <p:cNvGraphicFramePr/>
          <p:nvPr>
            <p:extLst>
              <p:ext uri="{D42A27DB-BD31-4B8C-83A1-F6EECF244321}">
                <p14:modId xmlns:p14="http://schemas.microsoft.com/office/powerpoint/2010/main" val="237916352"/>
              </p:ext>
            </p:extLst>
          </p:nvPr>
        </p:nvGraphicFramePr>
        <p:xfrm>
          <a:off x="3704516" y="886691"/>
          <a:ext cx="8395733" cy="533177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rot="17757180">
            <a:off x="2194341" y="3503574"/>
            <a:ext cx="2770496"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lang="en-US" dirty="0">
                <a:solidFill>
                  <a:schemeClr val="bg1"/>
                </a:solidFill>
              </a:rPr>
              <a:t>N</a:t>
            </a:r>
            <a:r>
              <a:rPr kumimoji="0" lang="en-US" sz="1600" b="0" i="0" u="none" strike="noStrike" cap="none" spc="0" normalizeH="0" baseline="0" dirty="0">
                <a:ln>
                  <a:noFill/>
                </a:ln>
                <a:solidFill>
                  <a:schemeClr val="bg1"/>
                </a:solidFill>
                <a:effectLst/>
                <a:uFillTx/>
                <a:latin typeface="+mn-lt"/>
                <a:ea typeface="+mn-ea"/>
                <a:cs typeface="+mn-cs"/>
                <a:sym typeface="Helvetica Neue"/>
              </a:rPr>
              <a:t>on-</a:t>
            </a:r>
            <a:r>
              <a:rPr lang="en-US" dirty="0">
                <a:solidFill>
                  <a:schemeClr val="bg1"/>
                </a:solidFill>
              </a:rPr>
              <a:t>I</a:t>
            </a:r>
            <a:r>
              <a:rPr kumimoji="0" lang="en-US" sz="1600" b="0" i="0" u="none" strike="noStrike" cap="none" spc="0" normalizeH="0" baseline="0" dirty="0">
                <a:ln>
                  <a:noFill/>
                </a:ln>
                <a:solidFill>
                  <a:schemeClr val="bg1"/>
                </a:solidFill>
                <a:effectLst/>
                <a:uFillTx/>
                <a:latin typeface="+mn-lt"/>
                <a:ea typeface="+mn-ea"/>
                <a:cs typeface="+mn-cs"/>
                <a:sym typeface="Helvetica Neue"/>
              </a:rPr>
              <a:t>ndigenous</a:t>
            </a:r>
          </a:p>
        </p:txBody>
      </p:sp>
      <p:sp>
        <p:nvSpPr>
          <p:cNvPr id="2" name="TextBox 1"/>
          <p:cNvSpPr txBox="1"/>
          <p:nvPr/>
        </p:nvSpPr>
        <p:spPr>
          <a:xfrm rot="16200000">
            <a:off x="2305544" y="3600886"/>
            <a:ext cx="2428612" cy="369332"/>
          </a:xfrm>
          <a:prstGeom prst="rect">
            <a:avLst/>
          </a:prstGeom>
          <a:noFill/>
        </p:spPr>
        <p:txBody>
          <a:bodyPr wrap="square" rtlCol="0">
            <a:spAutoFit/>
          </a:bodyPr>
          <a:lstStyle/>
          <a:p>
            <a:r>
              <a:rPr lang="en-US" dirty="0" smtClean="0">
                <a:solidFill>
                  <a:schemeClr val="bg2">
                    <a:lumMod val="50000"/>
                  </a:schemeClr>
                </a:solidFill>
              </a:rPr>
              <a:t>Percentage of Students</a:t>
            </a:r>
            <a:endParaRPr lang="en-US" dirty="0">
              <a:solidFill>
                <a:schemeClr val="bg2">
                  <a:lumMod val="50000"/>
                </a:schemeClr>
              </a:solidFill>
            </a:endParaRPr>
          </a:p>
        </p:txBody>
      </p:sp>
      <p:sp>
        <p:nvSpPr>
          <p:cNvPr id="4" name="TextBox 3"/>
          <p:cNvSpPr txBox="1"/>
          <p:nvPr/>
        </p:nvSpPr>
        <p:spPr>
          <a:xfrm>
            <a:off x="464131" y="1617439"/>
            <a:ext cx="2641600" cy="2862322"/>
          </a:xfrm>
          <a:prstGeom prst="rect">
            <a:avLst/>
          </a:prstGeom>
          <a:noFill/>
        </p:spPr>
        <p:txBody>
          <a:bodyPr wrap="square" rtlCol="0">
            <a:spAutoFit/>
          </a:bodyPr>
          <a:lstStyle/>
          <a:p>
            <a:r>
              <a:rPr lang="en-US" sz="2000" dirty="0" smtClean="0">
                <a:solidFill>
                  <a:srgbClr val="397692"/>
                </a:solidFill>
              </a:rPr>
              <a:t>When examined more closely, the achievement gap in literacy</a:t>
            </a:r>
            <a:r>
              <a:rPr lang="en-US" sz="2000" dirty="0">
                <a:solidFill>
                  <a:srgbClr val="397692"/>
                </a:solidFill>
              </a:rPr>
              <a:t> </a:t>
            </a:r>
            <a:r>
              <a:rPr lang="en-US" sz="2000" dirty="0" smtClean="0">
                <a:solidFill>
                  <a:srgbClr val="397692"/>
                </a:solidFill>
              </a:rPr>
              <a:t>between Indigenous and non-Indigenous learners appears in the lower-end of on-track performance.</a:t>
            </a:r>
            <a:endParaRPr lang="en-US" sz="2000" dirty="0">
              <a:solidFill>
                <a:srgbClr val="397692"/>
              </a:solidFill>
            </a:endParaRPr>
          </a:p>
        </p:txBody>
      </p:sp>
    </p:spTree>
    <p:extLst>
      <p:ext uri="{BB962C8B-B14F-4D97-AF65-F5344CB8AC3E}">
        <p14:creationId xmlns:p14="http://schemas.microsoft.com/office/powerpoint/2010/main" val="24050757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AD0BDB9-3829-407E-8EC9-6D74D8028B95}"/>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13</a:t>
            </a:fld>
            <a:endParaRPr lang="en-US" sz="1600" b="1" dirty="0">
              <a:solidFill>
                <a:schemeClr val="bg1"/>
              </a:solidFill>
            </a:endParaRPr>
          </a:p>
        </p:txBody>
      </p:sp>
      <p:graphicFrame>
        <p:nvGraphicFramePr>
          <p:cNvPr id="5" name="2D Bar Chart"/>
          <p:cNvGraphicFramePr/>
          <p:nvPr>
            <p:extLst>
              <p:ext uri="{D42A27DB-BD31-4B8C-83A1-F6EECF244321}">
                <p14:modId xmlns:p14="http://schemas.microsoft.com/office/powerpoint/2010/main" val="2511693811"/>
              </p:ext>
            </p:extLst>
          </p:nvPr>
        </p:nvGraphicFramePr>
        <p:xfrm>
          <a:off x="4812145" y="1320800"/>
          <a:ext cx="7158182" cy="4777592"/>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498763" y="1613849"/>
            <a:ext cx="3105674" cy="2554545"/>
          </a:xfrm>
          <a:prstGeom prst="rect">
            <a:avLst/>
          </a:prstGeom>
        </p:spPr>
        <p:txBody>
          <a:bodyPr wrap="square">
            <a:spAutoFit/>
          </a:bodyPr>
          <a:lstStyle/>
          <a:p>
            <a:r>
              <a:rPr lang="en-US" sz="2000" dirty="0">
                <a:solidFill>
                  <a:srgbClr val="397692"/>
                </a:solidFill>
              </a:rPr>
              <a:t>The </a:t>
            </a:r>
            <a:r>
              <a:rPr lang="en-US" sz="2000" dirty="0" smtClean="0">
                <a:solidFill>
                  <a:srgbClr val="397692"/>
                </a:solidFill>
              </a:rPr>
              <a:t>May 2022 </a:t>
            </a:r>
            <a:r>
              <a:rPr lang="en-US" sz="2000" dirty="0" err="1" smtClean="0">
                <a:solidFill>
                  <a:srgbClr val="397692"/>
                </a:solidFill>
              </a:rPr>
              <a:t>Fountas</a:t>
            </a:r>
            <a:r>
              <a:rPr lang="en-US" sz="2000" dirty="0" smtClean="0">
                <a:solidFill>
                  <a:srgbClr val="397692"/>
                </a:solidFill>
              </a:rPr>
              <a:t> </a:t>
            </a:r>
            <a:r>
              <a:rPr lang="en-US" sz="2000" dirty="0">
                <a:solidFill>
                  <a:srgbClr val="397692"/>
                </a:solidFill>
              </a:rPr>
              <a:t>&amp; </a:t>
            </a:r>
            <a:r>
              <a:rPr lang="en-US" sz="2000" dirty="0" err="1">
                <a:solidFill>
                  <a:srgbClr val="397692"/>
                </a:solidFill>
              </a:rPr>
              <a:t>Pinnell</a:t>
            </a:r>
            <a:r>
              <a:rPr lang="en-US" sz="2000" dirty="0">
                <a:solidFill>
                  <a:srgbClr val="397692"/>
                </a:solidFill>
              </a:rPr>
              <a:t> reading </a:t>
            </a:r>
            <a:r>
              <a:rPr lang="en-US" sz="2000" dirty="0" smtClean="0">
                <a:solidFill>
                  <a:srgbClr val="397692"/>
                </a:solidFill>
              </a:rPr>
              <a:t>data shows </a:t>
            </a:r>
            <a:r>
              <a:rPr lang="en-US" sz="2000" dirty="0">
                <a:solidFill>
                  <a:srgbClr val="397692"/>
                </a:solidFill>
              </a:rPr>
              <a:t>us that </a:t>
            </a:r>
            <a:r>
              <a:rPr lang="en-US" sz="2000" dirty="0" smtClean="0">
                <a:solidFill>
                  <a:srgbClr val="397692"/>
                </a:solidFill>
              </a:rPr>
              <a:t>more than 60 students </a:t>
            </a:r>
            <a:r>
              <a:rPr lang="en-US" sz="2000" dirty="0">
                <a:solidFill>
                  <a:srgbClr val="397692"/>
                </a:solidFill>
              </a:rPr>
              <a:t>in all grades are performing at the emerging level in reading.  </a:t>
            </a:r>
            <a:r>
              <a:rPr lang="en-US" sz="2000" dirty="0" smtClean="0">
                <a:solidFill>
                  <a:srgbClr val="397692"/>
                </a:solidFill>
              </a:rPr>
              <a:t>This represents more than 25% of the school population.</a:t>
            </a:r>
            <a:endParaRPr lang="en-US" sz="2000" dirty="0">
              <a:solidFill>
                <a:srgbClr val="397692"/>
              </a:solidFill>
            </a:endParaRPr>
          </a:p>
        </p:txBody>
      </p:sp>
    </p:spTree>
    <p:extLst>
      <p:ext uri="{BB962C8B-B14F-4D97-AF65-F5344CB8AC3E}">
        <p14:creationId xmlns:p14="http://schemas.microsoft.com/office/powerpoint/2010/main" val="28003919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193280" y="2298242"/>
            <a:ext cx="2885440" cy="2629358"/>
          </a:xfrm>
          <a:prstGeom prst="flowChartConnector">
            <a:avLst/>
          </a:prstGeom>
        </p:spPr>
      </p:pic>
      <p:sp>
        <p:nvSpPr>
          <p:cNvPr id="3" name="Slide Number Placeholder 1">
            <a:extLst>
              <a:ext uri="{FF2B5EF4-FFF2-40B4-BE49-F238E27FC236}">
                <a16:creationId xmlns:a16="http://schemas.microsoft.com/office/drawing/2014/main" id="{9AD0BDB9-3829-407E-8EC9-6D74D8028B95}"/>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14</a:t>
            </a:fld>
            <a:endParaRPr lang="en-US" sz="1600" b="1" dirty="0">
              <a:solidFill>
                <a:schemeClr val="bg1"/>
              </a:solidFill>
            </a:endParaRPr>
          </a:p>
        </p:txBody>
      </p:sp>
      <p:graphicFrame>
        <p:nvGraphicFramePr>
          <p:cNvPr id="5" name="2D Donut Chart"/>
          <p:cNvGraphicFramePr/>
          <p:nvPr>
            <p:extLst>
              <p:ext uri="{D42A27DB-BD31-4B8C-83A1-F6EECF244321}">
                <p14:modId xmlns:p14="http://schemas.microsoft.com/office/powerpoint/2010/main" val="541705298"/>
              </p:ext>
            </p:extLst>
          </p:nvPr>
        </p:nvGraphicFramePr>
        <p:xfrm>
          <a:off x="6228080" y="1032541"/>
          <a:ext cx="4259875" cy="4850099"/>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3"/>
          <p:cNvSpPr/>
          <p:nvPr/>
        </p:nvSpPr>
        <p:spPr>
          <a:xfrm>
            <a:off x="487219" y="1572781"/>
            <a:ext cx="5296893" cy="2862322"/>
          </a:xfrm>
          <a:prstGeom prst="rect">
            <a:avLst/>
          </a:prstGeom>
        </p:spPr>
        <p:txBody>
          <a:bodyPr wrap="square">
            <a:spAutoFit/>
          </a:bodyPr>
          <a:lstStyle/>
          <a:p>
            <a:r>
              <a:rPr lang="en-US" sz="2000" dirty="0" smtClean="0">
                <a:solidFill>
                  <a:srgbClr val="397692"/>
                </a:solidFill>
              </a:rPr>
              <a:t>The Student </a:t>
            </a:r>
            <a:r>
              <a:rPr lang="en-US" sz="2000" dirty="0">
                <a:solidFill>
                  <a:srgbClr val="397692"/>
                </a:solidFill>
              </a:rPr>
              <a:t>Learning </a:t>
            </a:r>
            <a:r>
              <a:rPr lang="en-US" sz="2000" dirty="0" smtClean="0">
                <a:solidFill>
                  <a:srgbClr val="397692"/>
                </a:solidFill>
              </a:rPr>
              <a:t>Survey</a:t>
            </a:r>
            <a:r>
              <a:rPr lang="en-US" sz="2000" dirty="0">
                <a:solidFill>
                  <a:srgbClr val="397692"/>
                </a:solidFill>
              </a:rPr>
              <a:t> </a:t>
            </a:r>
            <a:r>
              <a:rPr lang="en-US" sz="2000" dirty="0" smtClean="0">
                <a:solidFill>
                  <a:srgbClr val="397692"/>
                </a:solidFill>
              </a:rPr>
              <a:t>allows students to self-report. </a:t>
            </a:r>
            <a:r>
              <a:rPr lang="en-US" sz="2000" dirty="0">
                <a:solidFill>
                  <a:srgbClr val="397692"/>
                </a:solidFill>
              </a:rPr>
              <a:t>One of the statements on the Grade 4 and 7 </a:t>
            </a:r>
            <a:r>
              <a:rPr lang="en-US" sz="2000" dirty="0" smtClean="0">
                <a:solidFill>
                  <a:srgbClr val="397692"/>
                </a:solidFill>
              </a:rPr>
              <a:t>survey is “I am getting better at reading.”</a:t>
            </a:r>
          </a:p>
          <a:p>
            <a:endParaRPr lang="en-US" sz="2000" dirty="0">
              <a:solidFill>
                <a:srgbClr val="397692"/>
              </a:solidFill>
            </a:endParaRPr>
          </a:p>
          <a:p>
            <a:r>
              <a:rPr lang="en-US" sz="2000" dirty="0" smtClean="0">
                <a:solidFill>
                  <a:srgbClr val="397692"/>
                </a:solidFill>
              </a:rPr>
              <a:t>The majority of students report that they feel they are getting better at reading, but 16% feel that they are not.  We wonder who these students are, and what they would report on their core competencies self-assessments.</a:t>
            </a:r>
            <a:endParaRPr lang="en-US" sz="2000" dirty="0">
              <a:solidFill>
                <a:srgbClr val="397692"/>
              </a:solidFill>
            </a:endParaRPr>
          </a:p>
        </p:txBody>
      </p:sp>
    </p:spTree>
    <p:extLst>
      <p:ext uri="{BB962C8B-B14F-4D97-AF65-F5344CB8AC3E}">
        <p14:creationId xmlns:p14="http://schemas.microsoft.com/office/powerpoint/2010/main" val="13912232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064BFF-1E0E-4035-8B5C-BFB6C2A45509}"/>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15</a:t>
            </a:fld>
            <a:endParaRPr lang="en-US" sz="1600" b="1" dirty="0">
              <a:solidFill>
                <a:schemeClr val="bg1"/>
              </a:solidFill>
            </a:endParaRPr>
          </a:p>
        </p:txBody>
      </p:sp>
      <p:sp>
        <p:nvSpPr>
          <p:cNvPr id="4" name="TextBox 3"/>
          <p:cNvSpPr txBox="1"/>
          <p:nvPr/>
        </p:nvSpPr>
        <p:spPr>
          <a:xfrm>
            <a:off x="1126067" y="1405467"/>
            <a:ext cx="2907454" cy="2554545"/>
          </a:xfrm>
          <a:prstGeom prst="rect">
            <a:avLst/>
          </a:prstGeom>
          <a:noFill/>
        </p:spPr>
        <p:txBody>
          <a:bodyPr wrap="square" rtlCol="0">
            <a:spAutoFit/>
          </a:bodyPr>
          <a:lstStyle/>
          <a:p>
            <a:r>
              <a:rPr lang="en-US" sz="2000" dirty="0">
                <a:solidFill>
                  <a:srgbClr val="397692"/>
                </a:solidFill>
              </a:rPr>
              <a:t>Evidence from reading assessments, report card data, and FSA results all show </a:t>
            </a:r>
            <a:r>
              <a:rPr lang="en-US" sz="2000" dirty="0" smtClean="0">
                <a:solidFill>
                  <a:srgbClr val="397692"/>
                </a:solidFill>
              </a:rPr>
              <a:t>that students require the ability to make meaning from what they read. This is called comprehension.</a:t>
            </a:r>
          </a:p>
        </p:txBody>
      </p:sp>
      <p:sp>
        <p:nvSpPr>
          <p:cNvPr id="7" name="TextBox 6"/>
          <p:cNvSpPr txBox="1"/>
          <p:nvPr/>
        </p:nvSpPr>
        <p:spPr>
          <a:xfrm>
            <a:off x="8644467" y="1405467"/>
            <a:ext cx="2717800" cy="1938992"/>
          </a:xfrm>
          <a:prstGeom prst="rect">
            <a:avLst/>
          </a:prstGeom>
          <a:noFill/>
        </p:spPr>
        <p:txBody>
          <a:bodyPr wrap="square" rtlCol="0">
            <a:spAutoFit/>
          </a:bodyPr>
          <a:lstStyle/>
          <a:p>
            <a:r>
              <a:rPr lang="en-US" sz="2000" dirty="0" smtClean="0">
                <a:solidFill>
                  <a:srgbClr val="397692"/>
                </a:solidFill>
              </a:rPr>
              <a:t>To what extent will staff implementing a monthly strategy for teaching reading comprehension increase student achievement?</a:t>
            </a:r>
            <a:endParaRPr lang="en-US" sz="2000" dirty="0">
              <a:solidFill>
                <a:srgbClr val="397692"/>
              </a:solidFill>
            </a:endParaRPr>
          </a:p>
        </p:txBody>
      </p:sp>
      <p:sp>
        <p:nvSpPr>
          <p:cNvPr id="6" name="TextBox 5"/>
          <p:cNvSpPr txBox="1"/>
          <p:nvPr/>
        </p:nvSpPr>
        <p:spPr>
          <a:xfrm>
            <a:off x="5066993" y="1405467"/>
            <a:ext cx="2772602" cy="3477875"/>
          </a:xfrm>
          <a:prstGeom prst="rect">
            <a:avLst/>
          </a:prstGeom>
          <a:noFill/>
        </p:spPr>
        <p:txBody>
          <a:bodyPr wrap="square" rtlCol="0">
            <a:spAutoFit/>
          </a:bodyPr>
          <a:lstStyle/>
          <a:p>
            <a:r>
              <a:rPr lang="en-US" sz="2000" dirty="0" smtClean="0">
                <a:solidFill>
                  <a:srgbClr val="397692"/>
                </a:solidFill>
              </a:rPr>
              <a:t>Our focus will be on increasing student ability to make meaning by communicating (speaking, sketching, and writing) key ideas and justifying their thinking and opinions about what they are listening to, viewing, and reading.</a:t>
            </a:r>
          </a:p>
        </p:txBody>
      </p:sp>
      <p:pic>
        <p:nvPicPr>
          <p:cNvPr id="3" name="Picture 2"/>
          <p:cNvPicPr>
            <a:picLocks noChangeAspect="1"/>
          </p:cNvPicPr>
          <p:nvPr/>
        </p:nvPicPr>
        <p:blipFill>
          <a:blip r:embed="rId3"/>
          <a:stretch>
            <a:fillRect/>
          </a:stretch>
        </p:blipFill>
        <p:spPr>
          <a:xfrm>
            <a:off x="8718742" y="3698266"/>
            <a:ext cx="2342485" cy="23701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627491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459B83A-B6E2-44C3-A316-006EFFF3B2A9}"/>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16</a:t>
            </a:fld>
            <a:endParaRPr lang="en-US" sz="1600" b="1" dirty="0">
              <a:solidFill>
                <a:schemeClr val="bg1"/>
              </a:solidFill>
            </a:endParaRPr>
          </a:p>
        </p:txBody>
      </p:sp>
      <p:sp>
        <p:nvSpPr>
          <p:cNvPr id="2" name="TextBox 1"/>
          <p:cNvSpPr txBox="1"/>
          <p:nvPr/>
        </p:nvSpPr>
        <p:spPr>
          <a:xfrm>
            <a:off x="1787236" y="3986567"/>
            <a:ext cx="1571105" cy="1815882"/>
          </a:xfrm>
          <a:prstGeom prst="rect">
            <a:avLst/>
          </a:prstGeom>
          <a:noFill/>
        </p:spPr>
        <p:txBody>
          <a:bodyPr wrap="square" rtlCol="0">
            <a:spAutoFit/>
          </a:bodyPr>
          <a:lstStyle/>
          <a:p>
            <a:r>
              <a:rPr lang="en-US" sz="1400" dirty="0" smtClean="0">
                <a:solidFill>
                  <a:schemeClr val="bg1"/>
                </a:solidFill>
              </a:rPr>
              <a:t>- Monthly review of comprehension data (classroom evidence)</a:t>
            </a:r>
          </a:p>
          <a:p>
            <a:r>
              <a:rPr lang="en-US" sz="1400" dirty="0" smtClean="0">
                <a:solidFill>
                  <a:schemeClr val="bg1"/>
                </a:solidFill>
              </a:rPr>
              <a:t>- FSA review</a:t>
            </a:r>
          </a:p>
          <a:p>
            <a:r>
              <a:rPr lang="en-US" sz="1400" dirty="0" smtClean="0">
                <a:solidFill>
                  <a:schemeClr val="bg1"/>
                </a:solidFill>
              </a:rPr>
              <a:t>- Report card review</a:t>
            </a:r>
          </a:p>
          <a:p>
            <a:endParaRPr lang="en-US" sz="1400" dirty="0" smtClean="0">
              <a:solidFill>
                <a:schemeClr val="bg1"/>
              </a:solidFill>
            </a:endParaRPr>
          </a:p>
        </p:txBody>
      </p:sp>
      <p:sp>
        <p:nvSpPr>
          <p:cNvPr id="4" name="TextBox 3"/>
          <p:cNvSpPr txBox="1"/>
          <p:nvPr/>
        </p:nvSpPr>
        <p:spPr>
          <a:xfrm>
            <a:off x="8752065" y="3909247"/>
            <a:ext cx="1571105" cy="2123658"/>
          </a:xfrm>
          <a:prstGeom prst="rect">
            <a:avLst/>
          </a:prstGeom>
          <a:noFill/>
        </p:spPr>
        <p:txBody>
          <a:bodyPr wrap="square" rtlCol="0">
            <a:spAutoFit/>
          </a:bodyPr>
          <a:lstStyle/>
          <a:p>
            <a:r>
              <a:rPr lang="en-US" sz="1400" dirty="0" smtClean="0">
                <a:solidFill>
                  <a:schemeClr val="bg1"/>
                </a:solidFill>
              </a:rPr>
              <a:t>- Staff meetings</a:t>
            </a:r>
          </a:p>
          <a:p>
            <a:r>
              <a:rPr lang="en-US" sz="1400" dirty="0" smtClean="0">
                <a:solidFill>
                  <a:schemeClr val="bg1"/>
                </a:solidFill>
              </a:rPr>
              <a:t>- Support from District Literacy Team</a:t>
            </a:r>
          </a:p>
          <a:p>
            <a:r>
              <a:rPr lang="en-US" sz="1400" dirty="0" smtClean="0">
                <a:solidFill>
                  <a:schemeClr val="bg1"/>
                </a:solidFill>
              </a:rPr>
              <a:t>- Instructional rounds</a:t>
            </a:r>
          </a:p>
          <a:p>
            <a:endParaRPr lang="en-US" sz="1600" dirty="0">
              <a:solidFill>
                <a:schemeClr val="bg1"/>
              </a:solidFill>
            </a:endParaRPr>
          </a:p>
          <a:p>
            <a:endParaRPr lang="en-US" sz="1600" dirty="0" smtClean="0">
              <a:solidFill>
                <a:schemeClr val="bg1"/>
              </a:solidFill>
            </a:endParaRPr>
          </a:p>
          <a:p>
            <a:r>
              <a:rPr lang="en-US" sz="1600" dirty="0" smtClean="0">
                <a:solidFill>
                  <a:schemeClr val="bg1"/>
                </a:solidFill>
              </a:rPr>
              <a:t> </a:t>
            </a:r>
            <a:endParaRPr lang="en-US" sz="1600" dirty="0">
              <a:solidFill>
                <a:schemeClr val="bg1"/>
              </a:solidFill>
            </a:endParaRPr>
          </a:p>
        </p:txBody>
      </p:sp>
      <p:sp>
        <p:nvSpPr>
          <p:cNvPr id="5" name="TextBox 4"/>
          <p:cNvSpPr txBox="1"/>
          <p:nvPr/>
        </p:nvSpPr>
        <p:spPr>
          <a:xfrm>
            <a:off x="3552306" y="3863219"/>
            <a:ext cx="1571105" cy="1169551"/>
          </a:xfrm>
          <a:prstGeom prst="rect">
            <a:avLst/>
          </a:prstGeom>
          <a:noFill/>
        </p:spPr>
        <p:txBody>
          <a:bodyPr wrap="square" rtlCol="0">
            <a:spAutoFit/>
          </a:bodyPr>
          <a:lstStyle/>
          <a:p>
            <a:r>
              <a:rPr lang="en-US" sz="1400" dirty="0" smtClean="0">
                <a:solidFill>
                  <a:schemeClr val="bg1"/>
                </a:solidFill>
              </a:rPr>
              <a:t>- 80%  Proficient or better on report cards in ELA</a:t>
            </a:r>
          </a:p>
          <a:p>
            <a:r>
              <a:rPr lang="en-US" sz="1400" dirty="0" smtClean="0">
                <a:solidFill>
                  <a:schemeClr val="bg1"/>
                </a:solidFill>
              </a:rPr>
              <a:t>- 90% On track on Literacy FSA</a:t>
            </a:r>
          </a:p>
        </p:txBody>
      </p:sp>
      <p:sp>
        <p:nvSpPr>
          <p:cNvPr id="6" name="TextBox 5"/>
          <p:cNvSpPr txBox="1"/>
          <p:nvPr/>
        </p:nvSpPr>
        <p:spPr>
          <a:xfrm>
            <a:off x="5317376" y="3737998"/>
            <a:ext cx="1571103" cy="1985159"/>
          </a:xfrm>
          <a:prstGeom prst="rect">
            <a:avLst/>
          </a:prstGeom>
          <a:noFill/>
        </p:spPr>
        <p:txBody>
          <a:bodyPr wrap="square" rtlCol="0">
            <a:spAutoFit/>
          </a:bodyPr>
          <a:lstStyle/>
          <a:p>
            <a:r>
              <a:rPr lang="en-US" sz="1300" dirty="0" smtClean="0">
                <a:solidFill>
                  <a:schemeClr val="bg1"/>
                </a:solidFill>
              </a:rPr>
              <a:t>- October 30 district assessment review</a:t>
            </a:r>
          </a:p>
          <a:p>
            <a:r>
              <a:rPr lang="en-US" sz="1300" dirty="0" smtClean="0">
                <a:solidFill>
                  <a:schemeClr val="bg1"/>
                </a:solidFill>
              </a:rPr>
              <a:t>- FSA review Dec.</a:t>
            </a:r>
          </a:p>
          <a:p>
            <a:r>
              <a:rPr lang="en-US" sz="1300" dirty="0" smtClean="0">
                <a:solidFill>
                  <a:schemeClr val="bg1"/>
                </a:solidFill>
              </a:rPr>
              <a:t>- Report card review Dec. April June </a:t>
            </a:r>
          </a:p>
          <a:p>
            <a:r>
              <a:rPr lang="en-US" sz="1300" dirty="0" smtClean="0">
                <a:solidFill>
                  <a:schemeClr val="bg1"/>
                </a:solidFill>
              </a:rPr>
              <a:t>- Monthly review of Emerging readers</a:t>
            </a:r>
            <a:endParaRPr lang="en-US" sz="1300" dirty="0">
              <a:solidFill>
                <a:schemeClr val="bg1"/>
              </a:solidFill>
            </a:endParaRPr>
          </a:p>
          <a:p>
            <a:endParaRPr lang="en-US" sz="1600" dirty="0" smtClean="0">
              <a:solidFill>
                <a:schemeClr val="bg1"/>
              </a:solidFill>
            </a:endParaRPr>
          </a:p>
          <a:p>
            <a:r>
              <a:rPr lang="en-US" sz="1600" dirty="0" smtClean="0">
                <a:solidFill>
                  <a:schemeClr val="bg1"/>
                </a:solidFill>
              </a:rPr>
              <a:t> </a:t>
            </a:r>
            <a:endParaRPr lang="en-US" sz="1600" dirty="0">
              <a:solidFill>
                <a:schemeClr val="bg1"/>
              </a:solidFill>
            </a:endParaRPr>
          </a:p>
        </p:txBody>
      </p:sp>
      <p:sp>
        <p:nvSpPr>
          <p:cNvPr id="7" name="TextBox 6"/>
          <p:cNvSpPr txBox="1"/>
          <p:nvPr/>
        </p:nvSpPr>
        <p:spPr>
          <a:xfrm>
            <a:off x="6986995" y="3909247"/>
            <a:ext cx="1765070" cy="2246769"/>
          </a:xfrm>
          <a:prstGeom prst="rect">
            <a:avLst/>
          </a:prstGeom>
          <a:noFill/>
        </p:spPr>
        <p:txBody>
          <a:bodyPr wrap="square" rtlCol="0">
            <a:spAutoFit/>
          </a:bodyPr>
          <a:lstStyle/>
          <a:p>
            <a:r>
              <a:rPr lang="en-US" sz="1350" dirty="0" smtClean="0">
                <a:solidFill>
                  <a:schemeClr val="bg1"/>
                </a:solidFill>
              </a:rPr>
              <a:t>- Monthly learning focus staff meetings, modeling strategy of the month</a:t>
            </a:r>
          </a:p>
          <a:p>
            <a:r>
              <a:rPr lang="en-US" sz="1350" dirty="0" smtClean="0">
                <a:solidFill>
                  <a:schemeClr val="bg1"/>
                </a:solidFill>
              </a:rPr>
              <a:t>- Shared proficiency benchmark language </a:t>
            </a:r>
          </a:p>
          <a:p>
            <a:r>
              <a:rPr lang="en-US" sz="1350" dirty="0" smtClean="0">
                <a:solidFill>
                  <a:schemeClr val="bg1"/>
                </a:solidFill>
              </a:rPr>
              <a:t>- Pro-D Sept &amp; follow up in January?</a:t>
            </a:r>
          </a:p>
          <a:p>
            <a:endParaRPr lang="en-US" sz="1400" dirty="0" smtClean="0">
              <a:solidFill>
                <a:schemeClr val="bg1"/>
              </a:solidFill>
            </a:endParaRPr>
          </a:p>
          <a:p>
            <a:r>
              <a:rPr lang="en-US" sz="1400" dirty="0" smtClean="0">
                <a:solidFill>
                  <a:schemeClr val="bg1"/>
                </a:solidFill>
              </a:rPr>
              <a:t> </a:t>
            </a:r>
            <a:endParaRPr lang="en-US" sz="1400" dirty="0">
              <a:solidFill>
                <a:schemeClr val="bg1"/>
              </a:solidFill>
            </a:endParaRPr>
          </a:p>
        </p:txBody>
      </p:sp>
    </p:spTree>
    <p:extLst>
      <p:ext uri="{BB962C8B-B14F-4D97-AF65-F5344CB8AC3E}">
        <p14:creationId xmlns:p14="http://schemas.microsoft.com/office/powerpoint/2010/main" val="3548442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922FEB43-FF68-47FA-B359-47FB2119CF33}"/>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17</a:t>
            </a:fld>
            <a:endParaRPr lang="en-US" sz="1600" b="1" dirty="0">
              <a:solidFill>
                <a:schemeClr val="bg1"/>
              </a:solidFill>
            </a:endParaRPr>
          </a:p>
        </p:txBody>
      </p:sp>
      <p:sp>
        <p:nvSpPr>
          <p:cNvPr id="6" name="TextBox 5"/>
          <p:cNvSpPr txBox="1"/>
          <p:nvPr/>
        </p:nvSpPr>
        <p:spPr>
          <a:xfrm>
            <a:off x="710220" y="3429000"/>
            <a:ext cx="6705600" cy="461665"/>
          </a:xfrm>
          <a:prstGeom prst="rect">
            <a:avLst/>
          </a:prstGeom>
          <a:noFill/>
        </p:spPr>
        <p:txBody>
          <a:bodyPr wrap="square" rtlCol="0">
            <a:spAutoFit/>
          </a:bodyPr>
          <a:lstStyle/>
          <a:p>
            <a:r>
              <a:rPr lang="en-US" sz="2400" dirty="0" smtClean="0"/>
              <a:t>Increase student achievement in numeracy.</a:t>
            </a:r>
          </a:p>
        </p:txBody>
      </p:sp>
      <p:sp>
        <p:nvSpPr>
          <p:cNvPr id="7" name="TextBox 6"/>
          <p:cNvSpPr txBox="1"/>
          <p:nvPr/>
        </p:nvSpPr>
        <p:spPr>
          <a:xfrm>
            <a:off x="710220" y="1921163"/>
            <a:ext cx="3797125" cy="646331"/>
          </a:xfrm>
          <a:prstGeom prst="rect">
            <a:avLst/>
          </a:prstGeom>
          <a:solidFill>
            <a:schemeClr val="bg2"/>
          </a:solidFill>
        </p:spPr>
        <p:txBody>
          <a:bodyPr wrap="square" rtlCol="0">
            <a:spAutoFit/>
          </a:bodyPr>
          <a:lstStyle/>
          <a:p>
            <a:r>
              <a:rPr lang="en-US" sz="3600" b="1" dirty="0" smtClean="0">
                <a:solidFill>
                  <a:srgbClr val="3385B3"/>
                </a:solidFill>
              </a:rPr>
              <a:t>Strategic Priority 2</a:t>
            </a:r>
            <a:endParaRPr lang="en-US" sz="3600" b="1" dirty="0">
              <a:solidFill>
                <a:srgbClr val="3385B3"/>
              </a:solidFill>
            </a:endParaRPr>
          </a:p>
        </p:txBody>
      </p:sp>
      <p:pic>
        <p:nvPicPr>
          <p:cNvPr id="9" name="Picture 8"/>
          <p:cNvPicPr>
            <a:picLocks noChangeAspect="1"/>
          </p:cNvPicPr>
          <p:nvPr/>
        </p:nvPicPr>
        <p:blipFill rotWithShape="1">
          <a:blip r:embed="rId3"/>
          <a:srcRect t="24883" r="11917"/>
          <a:stretch/>
        </p:blipFill>
        <p:spPr>
          <a:xfrm>
            <a:off x="6836519" y="10160"/>
            <a:ext cx="5355481" cy="6092146"/>
          </a:xfrm>
          <a:prstGeom prst="rect">
            <a:avLst/>
          </a:prstGeom>
        </p:spPr>
      </p:pic>
      <p:pic>
        <p:nvPicPr>
          <p:cNvPr id="8" name="Picture 7"/>
          <p:cNvPicPr>
            <a:picLocks noChangeAspect="1"/>
          </p:cNvPicPr>
          <p:nvPr/>
        </p:nvPicPr>
        <p:blipFill rotWithShape="1">
          <a:blip r:embed="rId4"/>
          <a:srcRect l="2753" b="18534"/>
          <a:stretch/>
        </p:blipFill>
        <p:spPr>
          <a:xfrm>
            <a:off x="6836519" y="3426920"/>
            <a:ext cx="5508097" cy="2994744"/>
          </a:xfrm>
          <a:prstGeom prst="rect">
            <a:avLst/>
          </a:prstGeom>
        </p:spPr>
      </p:pic>
    </p:spTree>
    <p:extLst>
      <p:ext uri="{BB962C8B-B14F-4D97-AF65-F5344CB8AC3E}">
        <p14:creationId xmlns:p14="http://schemas.microsoft.com/office/powerpoint/2010/main" val="31363238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AD0BDB9-3829-407E-8EC9-6D74D8028B95}"/>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18</a:t>
            </a:fld>
            <a:endParaRPr lang="en-US" sz="1600" b="1" dirty="0">
              <a:solidFill>
                <a:schemeClr val="bg1"/>
              </a:solidFill>
            </a:endParaRPr>
          </a:p>
        </p:txBody>
      </p:sp>
      <p:graphicFrame>
        <p:nvGraphicFramePr>
          <p:cNvPr id="5" name="2D Bar Chart"/>
          <p:cNvGraphicFramePr/>
          <p:nvPr>
            <p:extLst>
              <p:ext uri="{D42A27DB-BD31-4B8C-83A1-F6EECF244321}">
                <p14:modId xmlns:p14="http://schemas.microsoft.com/office/powerpoint/2010/main" val="3315092560"/>
              </p:ext>
            </p:extLst>
          </p:nvPr>
        </p:nvGraphicFramePr>
        <p:xfrm>
          <a:off x="4342639" y="585354"/>
          <a:ext cx="7264401" cy="569776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rot="17757180">
            <a:off x="4199428" y="3259829"/>
            <a:ext cx="2770496"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lang="en-US" dirty="0">
                <a:solidFill>
                  <a:schemeClr val="bg1"/>
                </a:solidFill>
              </a:rPr>
              <a:t>N</a:t>
            </a:r>
            <a:r>
              <a:rPr kumimoji="0" lang="en-US" sz="1600" b="0" i="0" u="none" strike="noStrike" cap="none" spc="0" normalizeH="0" baseline="0" dirty="0">
                <a:ln>
                  <a:noFill/>
                </a:ln>
                <a:solidFill>
                  <a:schemeClr val="bg1"/>
                </a:solidFill>
                <a:effectLst/>
                <a:uFillTx/>
                <a:latin typeface="+mn-lt"/>
                <a:ea typeface="+mn-ea"/>
                <a:cs typeface="+mn-cs"/>
                <a:sym typeface="Helvetica Neue"/>
              </a:rPr>
              <a:t>on-</a:t>
            </a:r>
            <a:r>
              <a:rPr lang="en-US" dirty="0">
                <a:solidFill>
                  <a:schemeClr val="bg1"/>
                </a:solidFill>
              </a:rPr>
              <a:t>I</a:t>
            </a:r>
            <a:r>
              <a:rPr kumimoji="0" lang="en-US" sz="1600" b="0" i="0" u="none" strike="noStrike" cap="none" spc="0" normalizeH="0" baseline="0" dirty="0">
                <a:ln>
                  <a:noFill/>
                </a:ln>
                <a:solidFill>
                  <a:schemeClr val="bg1"/>
                </a:solidFill>
                <a:effectLst/>
                <a:uFillTx/>
                <a:latin typeface="+mn-lt"/>
                <a:ea typeface="+mn-ea"/>
                <a:cs typeface="+mn-cs"/>
                <a:sym typeface="Helvetica Neue"/>
              </a:rPr>
              <a:t>ndigenous</a:t>
            </a:r>
          </a:p>
        </p:txBody>
      </p:sp>
      <p:sp>
        <p:nvSpPr>
          <p:cNvPr id="7" name="TextBox 6"/>
          <p:cNvSpPr txBox="1"/>
          <p:nvPr/>
        </p:nvSpPr>
        <p:spPr>
          <a:xfrm rot="17757180">
            <a:off x="4664580" y="3402555"/>
            <a:ext cx="2770496"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lang="en-US" dirty="0" smtClean="0">
                <a:solidFill>
                  <a:schemeClr val="bg1"/>
                </a:solidFill>
              </a:rPr>
              <a:t>I</a:t>
            </a:r>
            <a:r>
              <a:rPr kumimoji="0" lang="en-US" sz="1600" b="0" i="0" u="none" strike="noStrike" cap="none" spc="0" normalizeH="0" baseline="0" dirty="0" smtClean="0">
                <a:ln>
                  <a:noFill/>
                </a:ln>
                <a:solidFill>
                  <a:schemeClr val="bg1"/>
                </a:solidFill>
                <a:effectLst/>
                <a:uFillTx/>
                <a:latin typeface="+mn-lt"/>
                <a:ea typeface="+mn-ea"/>
                <a:cs typeface="+mn-cs"/>
                <a:sym typeface="Helvetica Neue"/>
              </a:rPr>
              <a:t>ndigenous</a:t>
            </a:r>
            <a:endParaRPr kumimoji="0" lang="en-US" sz="1600" b="0" i="0" u="none" strike="noStrike" cap="none" spc="0" normalizeH="0" baseline="0" dirty="0">
              <a:ln>
                <a:noFill/>
              </a:ln>
              <a:solidFill>
                <a:schemeClr val="bg1"/>
              </a:solidFill>
              <a:effectLst/>
              <a:uFillTx/>
              <a:latin typeface="+mn-lt"/>
              <a:ea typeface="+mn-ea"/>
              <a:cs typeface="+mn-cs"/>
              <a:sym typeface="Helvetica Neue"/>
            </a:endParaRPr>
          </a:p>
        </p:txBody>
      </p:sp>
      <p:sp>
        <p:nvSpPr>
          <p:cNvPr id="8" name="TextBox 7"/>
          <p:cNvSpPr txBox="1"/>
          <p:nvPr/>
        </p:nvSpPr>
        <p:spPr>
          <a:xfrm>
            <a:off x="515795" y="1646655"/>
            <a:ext cx="3491345" cy="2246769"/>
          </a:xfrm>
          <a:prstGeom prst="rect">
            <a:avLst/>
          </a:prstGeom>
          <a:noFill/>
        </p:spPr>
        <p:txBody>
          <a:bodyPr wrap="square" rtlCol="0">
            <a:spAutoFit/>
          </a:bodyPr>
          <a:lstStyle/>
          <a:p>
            <a:r>
              <a:rPr lang="en-US" sz="2000" dirty="0" smtClean="0">
                <a:solidFill>
                  <a:srgbClr val="397692"/>
                </a:solidFill>
              </a:rPr>
              <a:t>The 2022 FSA results indicate that Indigenous learners are not performing at the same level as non-Indigenous students on the numeracy portion of the FSA.  There is a significant achievement gap.</a:t>
            </a:r>
            <a:endParaRPr lang="en-US" sz="2000" dirty="0">
              <a:solidFill>
                <a:srgbClr val="397692"/>
              </a:solidFill>
            </a:endParaRPr>
          </a:p>
        </p:txBody>
      </p:sp>
    </p:spTree>
    <p:extLst>
      <p:ext uri="{BB962C8B-B14F-4D97-AF65-F5344CB8AC3E}">
        <p14:creationId xmlns:p14="http://schemas.microsoft.com/office/powerpoint/2010/main" val="20475575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AD0BDB9-3829-407E-8EC9-6D74D8028B95}"/>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19</a:t>
            </a:fld>
            <a:endParaRPr lang="en-US" sz="1600" b="1" dirty="0">
              <a:solidFill>
                <a:schemeClr val="bg1"/>
              </a:solidFill>
            </a:endParaRPr>
          </a:p>
        </p:txBody>
      </p:sp>
      <p:graphicFrame>
        <p:nvGraphicFramePr>
          <p:cNvPr id="5" name="2D Bar Chart"/>
          <p:cNvGraphicFramePr/>
          <p:nvPr>
            <p:extLst>
              <p:ext uri="{D42A27DB-BD31-4B8C-83A1-F6EECF244321}">
                <p14:modId xmlns:p14="http://schemas.microsoft.com/office/powerpoint/2010/main" val="1612816287"/>
              </p:ext>
            </p:extLst>
          </p:nvPr>
        </p:nvGraphicFramePr>
        <p:xfrm>
          <a:off x="3401295" y="566882"/>
          <a:ext cx="8624451" cy="547369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464131" y="1617439"/>
            <a:ext cx="2641600" cy="3170099"/>
          </a:xfrm>
          <a:prstGeom prst="rect">
            <a:avLst/>
          </a:prstGeom>
          <a:noFill/>
        </p:spPr>
        <p:txBody>
          <a:bodyPr wrap="square" rtlCol="0">
            <a:spAutoFit/>
          </a:bodyPr>
          <a:lstStyle/>
          <a:p>
            <a:r>
              <a:rPr lang="en-US" sz="2000" dirty="0" smtClean="0">
                <a:solidFill>
                  <a:srgbClr val="397692"/>
                </a:solidFill>
              </a:rPr>
              <a:t>June report card information indicates there an achievement gap in literacy</a:t>
            </a:r>
            <a:r>
              <a:rPr lang="en-US" sz="2000" dirty="0">
                <a:solidFill>
                  <a:srgbClr val="397692"/>
                </a:solidFill>
              </a:rPr>
              <a:t> </a:t>
            </a:r>
            <a:r>
              <a:rPr lang="en-US" sz="2000" dirty="0" smtClean="0">
                <a:solidFill>
                  <a:srgbClr val="397692"/>
                </a:solidFill>
              </a:rPr>
              <a:t>between Indigenous and non-Indigenous learners.  Indigenous learners are over-represented at the lower end of on-track results.</a:t>
            </a:r>
            <a:endParaRPr lang="en-US" sz="2000" dirty="0">
              <a:solidFill>
                <a:srgbClr val="397692"/>
              </a:solidFill>
            </a:endParaRPr>
          </a:p>
        </p:txBody>
      </p:sp>
      <p:sp>
        <p:nvSpPr>
          <p:cNvPr id="2" name="TextBox 1"/>
          <p:cNvSpPr txBox="1"/>
          <p:nvPr/>
        </p:nvSpPr>
        <p:spPr>
          <a:xfrm rot="16200000">
            <a:off x="2052787" y="3645002"/>
            <a:ext cx="2401455" cy="369332"/>
          </a:xfrm>
          <a:prstGeom prst="rect">
            <a:avLst/>
          </a:prstGeom>
          <a:noFill/>
        </p:spPr>
        <p:txBody>
          <a:bodyPr wrap="square" rtlCol="0">
            <a:spAutoFit/>
          </a:bodyPr>
          <a:lstStyle/>
          <a:p>
            <a:r>
              <a:rPr lang="en-US" dirty="0" smtClean="0">
                <a:solidFill>
                  <a:schemeClr val="tx1">
                    <a:lumMod val="50000"/>
                    <a:lumOff val="50000"/>
                  </a:schemeClr>
                </a:solidFill>
              </a:rPr>
              <a:t>Percentage of students</a:t>
            </a:r>
            <a:endParaRPr lang="en-US" dirty="0">
              <a:solidFill>
                <a:schemeClr val="tx1">
                  <a:lumMod val="50000"/>
                  <a:lumOff val="50000"/>
                </a:schemeClr>
              </a:solidFill>
            </a:endParaRPr>
          </a:p>
        </p:txBody>
      </p:sp>
    </p:spTree>
    <p:extLst>
      <p:ext uri="{BB962C8B-B14F-4D97-AF65-F5344CB8AC3E}">
        <p14:creationId xmlns:p14="http://schemas.microsoft.com/office/powerpoint/2010/main" val="29437411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D06341-4448-4503-B29F-1016E0D654C0}"/>
              </a:ext>
            </a:extLst>
          </p:cNvPr>
          <p:cNvSpPr txBox="1"/>
          <p:nvPr/>
        </p:nvSpPr>
        <p:spPr>
          <a:xfrm>
            <a:off x="374650" y="1791479"/>
            <a:ext cx="11347450" cy="4293483"/>
          </a:xfrm>
          <a:prstGeom prst="rect">
            <a:avLst/>
          </a:prstGeom>
          <a:noFill/>
        </p:spPr>
        <p:txBody>
          <a:bodyPr wrap="square" rtlCol="0">
            <a:spAutoFit/>
          </a:bodyPr>
          <a:lstStyle/>
          <a:p>
            <a:r>
              <a:rPr lang="en-US" sz="1500" dirty="0" err="1" smtClean="0">
                <a:solidFill>
                  <a:schemeClr val="bg1"/>
                </a:solidFill>
                <a:latin typeface="Roboto" panose="02000000000000000000" pitchFamily="2" charset="0"/>
                <a:ea typeface="Roboto" panose="02000000000000000000" pitchFamily="2" charset="0"/>
              </a:rPr>
              <a:t>École</a:t>
            </a:r>
            <a:r>
              <a:rPr lang="en-US" sz="1500" dirty="0" smtClean="0">
                <a:solidFill>
                  <a:schemeClr val="bg1"/>
                </a:solidFill>
                <a:latin typeface="Roboto" panose="02000000000000000000" pitchFamily="2" charset="0"/>
                <a:ea typeface="Roboto" panose="02000000000000000000" pitchFamily="2" charset="0"/>
              </a:rPr>
              <a:t> </a:t>
            </a:r>
            <a:r>
              <a:rPr lang="en-US" sz="1500" dirty="0">
                <a:solidFill>
                  <a:schemeClr val="bg1"/>
                </a:solidFill>
                <a:latin typeface="Roboto" panose="02000000000000000000" pitchFamily="2" charset="0"/>
                <a:ea typeface="Roboto" panose="02000000000000000000" pitchFamily="2" charset="0"/>
              </a:rPr>
              <a:t>Lady Grey Elementary School is situated on </a:t>
            </a:r>
            <a:r>
              <a:rPr lang="en-US" sz="1500" dirty="0" err="1">
                <a:solidFill>
                  <a:schemeClr val="bg1"/>
                </a:solidFill>
                <a:latin typeface="Roboto" panose="02000000000000000000" pitchFamily="2" charset="0"/>
                <a:ea typeface="Roboto" panose="02000000000000000000" pitchFamily="2" charset="0"/>
              </a:rPr>
              <a:t>unceded</a:t>
            </a:r>
            <a:r>
              <a:rPr lang="en-US" sz="1500" dirty="0">
                <a:solidFill>
                  <a:schemeClr val="bg1"/>
                </a:solidFill>
                <a:latin typeface="Roboto" panose="02000000000000000000" pitchFamily="2" charset="0"/>
                <a:ea typeface="Roboto" panose="02000000000000000000" pitchFamily="2" charset="0"/>
              </a:rPr>
              <a:t> and crossover </a:t>
            </a:r>
            <a:r>
              <a:rPr lang="en-US" sz="1500" dirty="0" smtClean="0">
                <a:solidFill>
                  <a:schemeClr val="bg1"/>
                </a:solidFill>
                <a:latin typeface="Roboto" panose="02000000000000000000" pitchFamily="2" charset="0"/>
                <a:ea typeface="Roboto" panose="02000000000000000000" pitchFamily="2" charset="0"/>
              </a:rPr>
              <a:t>territories </a:t>
            </a:r>
          </a:p>
          <a:p>
            <a:r>
              <a:rPr lang="en-US" sz="1500" dirty="0" smtClean="0">
                <a:solidFill>
                  <a:schemeClr val="bg1"/>
                </a:solidFill>
                <a:latin typeface="Roboto" panose="02000000000000000000" pitchFamily="2" charset="0"/>
                <a:ea typeface="Roboto" panose="02000000000000000000" pitchFamily="2" charset="0"/>
              </a:rPr>
              <a:t>of </a:t>
            </a:r>
            <a:r>
              <a:rPr lang="en-US" sz="1500" dirty="0">
                <a:solidFill>
                  <a:schemeClr val="bg1"/>
                </a:solidFill>
                <a:latin typeface="Roboto" panose="02000000000000000000" pitchFamily="2" charset="0"/>
                <a:ea typeface="Roboto" panose="02000000000000000000" pitchFamily="2" charset="0"/>
              </a:rPr>
              <a:t>the </a:t>
            </a:r>
            <a:r>
              <a:rPr lang="en-US" sz="1500" dirty="0" err="1">
                <a:solidFill>
                  <a:schemeClr val="bg1"/>
                </a:solidFill>
                <a:latin typeface="Roboto" panose="02000000000000000000" pitchFamily="2" charset="0"/>
                <a:ea typeface="Roboto" panose="02000000000000000000" pitchFamily="2" charset="0"/>
              </a:rPr>
              <a:t>Secwépemc</a:t>
            </a:r>
            <a:r>
              <a:rPr lang="en-US" sz="1500" dirty="0">
                <a:solidFill>
                  <a:schemeClr val="bg1"/>
                </a:solidFill>
                <a:latin typeface="Roboto" panose="02000000000000000000" pitchFamily="2" charset="0"/>
                <a:ea typeface="Roboto" panose="02000000000000000000" pitchFamily="2" charset="0"/>
              </a:rPr>
              <a:t> and Ktunaxa People and is home of the Métis Nation Columbia River Society. </a:t>
            </a:r>
          </a:p>
          <a:p>
            <a:endParaRPr lang="en-US" sz="1500" dirty="0">
              <a:solidFill>
                <a:schemeClr val="bg1"/>
              </a:solidFill>
              <a:latin typeface="Roboto" panose="02000000000000000000" pitchFamily="2" charset="0"/>
              <a:ea typeface="Roboto" panose="02000000000000000000" pitchFamily="2" charset="0"/>
            </a:endParaRPr>
          </a:p>
          <a:p>
            <a:r>
              <a:rPr lang="en-US" sz="1500" dirty="0">
                <a:solidFill>
                  <a:schemeClr val="bg1"/>
                </a:solidFill>
                <a:latin typeface="Roboto" panose="02000000000000000000" pitchFamily="2" charset="0"/>
                <a:ea typeface="Roboto" panose="02000000000000000000" pitchFamily="2" charset="0"/>
              </a:rPr>
              <a:t>Throughout the 2021-22 school year, school staff frequently met to discuss student achievement and progress of the School Success Plan. In the spring of 2022, we gathered to identify and celebrate accomplishments, and determine areas of growth and improvement for the upcoming school year.</a:t>
            </a:r>
          </a:p>
          <a:p>
            <a:endParaRPr lang="en-US" sz="1500" dirty="0">
              <a:solidFill>
                <a:schemeClr val="bg1"/>
              </a:solidFill>
              <a:latin typeface="Roboto" panose="02000000000000000000" pitchFamily="2" charset="0"/>
              <a:ea typeface="Roboto" panose="02000000000000000000" pitchFamily="2" charset="0"/>
            </a:endParaRPr>
          </a:p>
          <a:p>
            <a:r>
              <a:rPr lang="en-US" sz="1500" dirty="0">
                <a:solidFill>
                  <a:schemeClr val="bg1"/>
                </a:solidFill>
                <a:latin typeface="Roboto" panose="02000000000000000000" pitchFamily="2" charset="0"/>
                <a:ea typeface="Roboto" panose="02000000000000000000" pitchFamily="2" charset="0"/>
              </a:rPr>
              <a:t>We used a variety of data sources </a:t>
            </a:r>
            <a:r>
              <a:rPr lang="en-US" sz="1500" dirty="0" smtClean="0">
                <a:solidFill>
                  <a:schemeClr val="bg1"/>
                </a:solidFill>
                <a:latin typeface="Roboto" panose="02000000000000000000" pitchFamily="2" charset="0"/>
                <a:ea typeface="Roboto" panose="02000000000000000000" pitchFamily="2" charset="0"/>
              </a:rPr>
              <a:t>(student learning </a:t>
            </a:r>
            <a:r>
              <a:rPr lang="en-US" sz="1500" dirty="0">
                <a:solidFill>
                  <a:schemeClr val="bg1"/>
                </a:solidFill>
                <a:latin typeface="Roboto" panose="02000000000000000000" pitchFamily="2" charset="0"/>
                <a:ea typeface="Roboto" panose="02000000000000000000" pitchFamily="2" charset="0"/>
              </a:rPr>
              <a:t>s</a:t>
            </a:r>
            <a:r>
              <a:rPr lang="en-US" sz="1500" dirty="0" smtClean="0">
                <a:solidFill>
                  <a:schemeClr val="bg1"/>
                </a:solidFill>
                <a:latin typeface="Roboto" panose="02000000000000000000" pitchFamily="2" charset="0"/>
                <a:ea typeface="Roboto" panose="02000000000000000000" pitchFamily="2" charset="0"/>
              </a:rPr>
              <a:t>urveys</a:t>
            </a:r>
            <a:r>
              <a:rPr lang="en-US" sz="1500" dirty="0">
                <a:solidFill>
                  <a:schemeClr val="bg1"/>
                </a:solidFill>
                <a:latin typeface="Roboto" panose="02000000000000000000" pitchFamily="2" charset="0"/>
                <a:ea typeface="Roboto" panose="02000000000000000000" pitchFamily="2" charset="0"/>
              </a:rPr>
              <a:t>, report cards, F &amp; P </a:t>
            </a:r>
            <a:r>
              <a:rPr lang="en-US" sz="1500" dirty="0" smtClean="0">
                <a:solidFill>
                  <a:schemeClr val="bg1"/>
                </a:solidFill>
                <a:latin typeface="Roboto" panose="02000000000000000000" pitchFamily="2" charset="0"/>
                <a:ea typeface="Roboto" panose="02000000000000000000" pitchFamily="2" charset="0"/>
              </a:rPr>
              <a:t>reading </a:t>
            </a:r>
            <a:r>
              <a:rPr lang="en-US" sz="1500" dirty="0">
                <a:solidFill>
                  <a:schemeClr val="bg1"/>
                </a:solidFill>
                <a:latin typeface="Roboto" panose="02000000000000000000" pitchFamily="2" charset="0"/>
                <a:ea typeface="Roboto" panose="02000000000000000000" pitchFamily="2" charset="0"/>
              </a:rPr>
              <a:t>a</a:t>
            </a:r>
            <a:r>
              <a:rPr lang="en-US" sz="1500" dirty="0" smtClean="0">
                <a:solidFill>
                  <a:schemeClr val="bg1"/>
                </a:solidFill>
                <a:latin typeface="Roboto" panose="02000000000000000000" pitchFamily="2" charset="0"/>
                <a:ea typeface="Roboto" panose="02000000000000000000" pitchFamily="2" charset="0"/>
              </a:rPr>
              <a:t>ssessment</a:t>
            </a:r>
            <a:r>
              <a:rPr lang="en-US" sz="1500" dirty="0">
                <a:solidFill>
                  <a:schemeClr val="bg1"/>
                </a:solidFill>
                <a:latin typeface="Roboto" panose="02000000000000000000" pitchFamily="2" charset="0"/>
                <a:ea typeface="Roboto" panose="02000000000000000000" pitchFamily="2" charset="0"/>
              </a:rPr>
              <a:t>, SNAP, FSA) and sought input from staff, parents and district partners to arrive at our goals. Our School Success Plan is aligned with Rocky Mountain School District’s three areas for school improvement: Equity and Inclusion, Success for all Learners, and Excellence in Teaching and Leadership. We have identified student belonging, and achievement in literacy and numeracy as areas </a:t>
            </a:r>
            <a:r>
              <a:rPr lang="en-US" sz="1500" dirty="0" smtClean="0">
                <a:solidFill>
                  <a:schemeClr val="bg1"/>
                </a:solidFill>
                <a:latin typeface="Roboto" panose="02000000000000000000" pitchFamily="2" charset="0"/>
                <a:ea typeface="Roboto" panose="02000000000000000000" pitchFamily="2" charset="0"/>
              </a:rPr>
              <a:t>for </a:t>
            </a:r>
            <a:r>
              <a:rPr lang="en-US" sz="1500" dirty="0">
                <a:solidFill>
                  <a:schemeClr val="bg1"/>
                </a:solidFill>
                <a:latin typeface="Roboto" panose="02000000000000000000" pitchFamily="2" charset="0"/>
                <a:ea typeface="Roboto" panose="02000000000000000000" pitchFamily="2" charset="0"/>
              </a:rPr>
              <a:t>growth. </a:t>
            </a:r>
          </a:p>
          <a:p>
            <a:endParaRPr lang="en-US" sz="1500" dirty="0">
              <a:solidFill>
                <a:schemeClr val="bg1"/>
              </a:solidFill>
              <a:latin typeface="Roboto" panose="02000000000000000000" pitchFamily="2" charset="0"/>
              <a:ea typeface="Roboto" panose="02000000000000000000" pitchFamily="2" charset="0"/>
            </a:endParaRPr>
          </a:p>
          <a:p>
            <a:r>
              <a:rPr lang="en-US" sz="1500" dirty="0">
                <a:solidFill>
                  <a:schemeClr val="bg1"/>
                </a:solidFill>
                <a:latin typeface="Roboto" panose="02000000000000000000" pitchFamily="2" charset="0"/>
                <a:ea typeface="Roboto" panose="02000000000000000000" pitchFamily="2" charset="0"/>
              </a:rPr>
              <a:t>As we meet and examine achievement throughout the upcoming school year, we will be adjusting our approach based on evidence of growth and need. Additionally, we will be paying particular attention to the growth of G</a:t>
            </a:r>
            <a:r>
              <a:rPr lang="en-US" sz="1500" dirty="0" smtClean="0">
                <a:solidFill>
                  <a:schemeClr val="bg1"/>
                </a:solidFill>
                <a:latin typeface="Roboto" panose="02000000000000000000" pitchFamily="2" charset="0"/>
                <a:ea typeface="Roboto" panose="02000000000000000000" pitchFamily="2" charset="0"/>
              </a:rPr>
              <a:t>rade </a:t>
            </a:r>
            <a:r>
              <a:rPr lang="en-US" sz="1500" dirty="0">
                <a:solidFill>
                  <a:schemeClr val="bg1"/>
                </a:solidFill>
                <a:latin typeface="Roboto" panose="02000000000000000000" pitchFamily="2" charset="0"/>
                <a:ea typeface="Roboto" panose="02000000000000000000" pitchFamily="2" charset="0"/>
              </a:rPr>
              <a:t>6 students (last year’s </a:t>
            </a:r>
            <a:r>
              <a:rPr lang="en-US" sz="1500" dirty="0" smtClean="0">
                <a:solidFill>
                  <a:schemeClr val="bg1"/>
                </a:solidFill>
                <a:latin typeface="Roboto" panose="02000000000000000000" pitchFamily="2" charset="0"/>
                <a:ea typeface="Roboto" panose="02000000000000000000" pitchFamily="2" charset="0"/>
              </a:rPr>
              <a:t>Grade </a:t>
            </a:r>
            <a:r>
              <a:rPr lang="en-US" sz="1500" dirty="0">
                <a:solidFill>
                  <a:schemeClr val="bg1"/>
                </a:solidFill>
                <a:latin typeface="Roboto" panose="02000000000000000000" pitchFamily="2" charset="0"/>
                <a:ea typeface="Roboto" panose="02000000000000000000" pitchFamily="2" charset="0"/>
              </a:rPr>
              <a:t>5 students) and students that are Indigenous. </a:t>
            </a:r>
          </a:p>
          <a:p>
            <a:endParaRPr lang="en-US" sz="1600" dirty="0">
              <a:solidFill>
                <a:schemeClr val="bg1"/>
              </a:solidFill>
              <a:latin typeface="Roboto" panose="02000000000000000000" pitchFamily="2" charset="0"/>
              <a:ea typeface="Roboto" panose="02000000000000000000" pitchFamily="2" charset="0"/>
            </a:endParaRPr>
          </a:p>
          <a:p>
            <a:r>
              <a:rPr lang="en-US" sz="1600" b="1" dirty="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rPr>
              <a:t>I learn, I lead, We Succeed at Lady Grey! </a:t>
            </a:r>
            <a:endParaRPr lang="en-US" sz="1600" b="1" dirty="0" smtClean="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endParaRPr>
          </a:p>
          <a:p>
            <a:r>
              <a:rPr lang="en-US" sz="1600" b="1" dirty="0" err="1" smtClean="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rPr>
              <a:t>J'apprends</a:t>
            </a:r>
            <a:r>
              <a:rPr lang="en-US" sz="1600" b="1" dirty="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rPr>
              <a:t>, Je </a:t>
            </a:r>
            <a:r>
              <a:rPr lang="en-US" sz="1600" b="1" dirty="0" err="1">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rPr>
              <a:t>mène</a:t>
            </a:r>
            <a:r>
              <a:rPr lang="en-US" sz="1600" b="1" dirty="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rPr>
              <a:t>, Nous </a:t>
            </a:r>
            <a:r>
              <a:rPr lang="en-US" sz="1600" b="1" dirty="0" err="1">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rPr>
              <a:t>réussissons</a:t>
            </a:r>
            <a:r>
              <a:rPr lang="en-US" sz="1600" b="1" dirty="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rPr>
              <a:t> à Lady Grey</a:t>
            </a:r>
            <a:r>
              <a:rPr lang="en-US" sz="1600" b="1" dirty="0" smtClean="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rPr>
              <a:t>!</a:t>
            </a:r>
            <a:endParaRPr lang="en-US" sz="1600" b="1" dirty="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endParaRPr>
          </a:p>
        </p:txBody>
      </p:sp>
      <p:sp>
        <p:nvSpPr>
          <p:cNvPr id="5" name="Slide Number Placeholder 1">
            <a:extLst>
              <a:ext uri="{FF2B5EF4-FFF2-40B4-BE49-F238E27FC236}">
                <a16:creationId xmlns:a16="http://schemas.microsoft.com/office/drawing/2014/main" id="{F11F7181-62C3-4C35-8325-87F5FC7075F2}"/>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2</a:t>
            </a:fld>
            <a:endParaRPr lang="en-US" sz="1600" b="1" dirty="0">
              <a:solidFill>
                <a:schemeClr val="bg1"/>
              </a:solidFill>
            </a:endParaRPr>
          </a:p>
        </p:txBody>
      </p:sp>
      <p:pic>
        <p:nvPicPr>
          <p:cNvPr id="8" name="Picture 2" descr="https://lh3.googleusercontent.com/rQeAMZbG6wUmjdw4xKpNVwTLjDS3QzZlS8aPLu3L5ySIc7Nx6_-Hqdk9qkll_8UI3RVYGiTiH0xBPENt9IJkwCTqOx7KmtvGW3WdNBsvs1NDtyd2AuVWklcTucXPPd3oKh9dXaGVrzy7xDIUqfXys8ed0xMFV-yrAPzOIjs1tp8w5Z5eNAPkolXv7FjwEmtSZdtEsZmX71sTAc55oBnGzrl_fCzr89sDH7N2FRGPu2gEOoQ8Nr1o72DRS1Ab6P4bW9YX53n-Gb3ih_DSCND4OHcdr1mMzYPTqYjN4zhmD_-bibnI3wYai-RzL8VT7F3ZGJa9EH5ApHwSovsNKdR_q1KX6wMlpi5QSdNJLYhbUorpsbIDLzpuVB-ZEWFOydFalZcIeEImdo76QzuJUZGvDxL9jAmhBzD-d8JvU4h70KbGbQvaROe0f1jUB-ScykVIVPpwZNjl2GjqaaAa-6YslPbxa8hubYcP5zyhYr11K0fnBvKjgIh7Csbh8AZLcA_N5fa2G2eVIcUjs5NGkF2SVtuiIqJLBksCw6bybA9Qno98gxz45_BBgE1lcuBG8LzdXJcRKBq6T6pfD6dqyRJcgcevRpiLux_1DpHD5OoQw8p-Qy2QQgJxoQDa-KoLXMRPofYarXZUK_EwP0QGXFz4bbMXPROrr7dVZIRAjC_XauWSBYzkCaIq45dkIwXNnVyVT5d-V3I3ztQ-RvH6-YWhe31nLQ=w1179-h884-no?authuser=0"/>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9083" t="7111" r="8975" b="11010"/>
          <a:stretch/>
        </p:blipFill>
        <p:spPr bwMode="auto">
          <a:xfrm>
            <a:off x="8855398" y="384070"/>
            <a:ext cx="2650801" cy="19860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6479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AD0BDB9-3829-407E-8EC9-6D74D8028B95}"/>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20</a:t>
            </a:fld>
            <a:endParaRPr lang="en-US" sz="1600" b="1" dirty="0">
              <a:solidFill>
                <a:schemeClr val="bg1"/>
              </a:solidFill>
            </a:endParaRPr>
          </a:p>
        </p:txBody>
      </p:sp>
      <p:graphicFrame>
        <p:nvGraphicFramePr>
          <p:cNvPr id="5" name="2D Bar Chart"/>
          <p:cNvGraphicFramePr/>
          <p:nvPr>
            <p:extLst>
              <p:ext uri="{D42A27DB-BD31-4B8C-83A1-F6EECF244321}">
                <p14:modId xmlns:p14="http://schemas.microsoft.com/office/powerpoint/2010/main" val="2357265923"/>
              </p:ext>
            </p:extLst>
          </p:nvPr>
        </p:nvGraphicFramePr>
        <p:xfrm>
          <a:off x="3878981" y="752776"/>
          <a:ext cx="7816516" cy="484912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512257" y="1617439"/>
            <a:ext cx="3017752" cy="3785652"/>
          </a:xfrm>
          <a:prstGeom prst="rect">
            <a:avLst/>
          </a:prstGeom>
          <a:noFill/>
        </p:spPr>
        <p:txBody>
          <a:bodyPr wrap="square" rtlCol="0">
            <a:spAutoFit/>
          </a:bodyPr>
          <a:lstStyle/>
          <a:p>
            <a:r>
              <a:rPr lang="en-US" sz="2000" dirty="0" smtClean="0">
                <a:solidFill>
                  <a:srgbClr val="397692"/>
                </a:solidFill>
              </a:rPr>
              <a:t>The SNAP numeracy assessment indicated that there was a lot of growth in the number of students achieving a score of 3 (proficient or better) between the fall and spring assessments.  We want all students to be proficient in number sense so they can be successful in more complex numeracy tasks.</a:t>
            </a:r>
            <a:endParaRPr lang="en-US" sz="2000" dirty="0">
              <a:solidFill>
                <a:srgbClr val="397692"/>
              </a:solidFill>
            </a:endParaRPr>
          </a:p>
        </p:txBody>
      </p:sp>
    </p:spTree>
    <p:extLst>
      <p:ext uri="{BB962C8B-B14F-4D97-AF65-F5344CB8AC3E}">
        <p14:creationId xmlns:p14="http://schemas.microsoft.com/office/powerpoint/2010/main" val="23939310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786791" y="2592846"/>
            <a:ext cx="2485667" cy="2301034"/>
          </a:xfrm>
          <a:prstGeom prst="ellipse">
            <a:avLst/>
          </a:prstGeom>
        </p:spPr>
      </p:pic>
      <p:sp>
        <p:nvSpPr>
          <p:cNvPr id="3" name="Slide Number Placeholder 1">
            <a:extLst>
              <a:ext uri="{FF2B5EF4-FFF2-40B4-BE49-F238E27FC236}">
                <a16:creationId xmlns:a16="http://schemas.microsoft.com/office/drawing/2014/main" id="{9AD0BDB9-3829-407E-8EC9-6D74D8028B95}"/>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21</a:t>
            </a:fld>
            <a:endParaRPr lang="en-US" sz="1600" b="1" dirty="0">
              <a:solidFill>
                <a:schemeClr val="bg1"/>
              </a:solidFill>
            </a:endParaRPr>
          </a:p>
        </p:txBody>
      </p:sp>
      <p:graphicFrame>
        <p:nvGraphicFramePr>
          <p:cNvPr id="4" name="2D Donut Chart"/>
          <p:cNvGraphicFramePr/>
          <p:nvPr>
            <p:extLst>
              <p:ext uri="{D42A27DB-BD31-4B8C-83A1-F6EECF244321}">
                <p14:modId xmlns:p14="http://schemas.microsoft.com/office/powerpoint/2010/main" val="1069760991"/>
              </p:ext>
            </p:extLst>
          </p:nvPr>
        </p:nvGraphicFramePr>
        <p:xfrm>
          <a:off x="6368902" y="882501"/>
          <a:ext cx="5321447" cy="5721725"/>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4"/>
          <p:cNvSpPr/>
          <p:nvPr/>
        </p:nvSpPr>
        <p:spPr>
          <a:xfrm>
            <a:off x="487219" y="1572781"/>
            <a:ext cx="5296893" cy="2862322"/>
          </a:xfrm>
          <a:prstGeom prst="rect">
            <a:avLst/>
          </a:prstGeom>
        </p:spPr>
        <p:txBody>
          <a:bodyPr wrap="square">
            <a:spAutoFit/>
          </a:bodyPr>
          <a:lstStyle/>
          <a:p>
            <a:r>
              <a:rPr lang="en-US" sz="2000" dirty="0" smtClean="0">
                <a:solidFill>
                  <a:srgbClr val="397692"/>
                </a:solidFill>
              </a:rPr>
              <a:t>The Student </a:t>
            </a:r>
            <a:r>
              <a:rPr lang="en-US" sz="2000" dirty="0">
                <a:solidFill>
                  <a:srgbClr val="397692"/>
                </a:solidFill>
              </a:rPr>
              <a:t>Learning </a:t>
            </a:r>
            <a:r>
              <a:rPr lang="en-US" sz="2000" dirty="0" smtClean="0">
                <a:solidFill>
                  <a:srgbClr val="397692"/>
                </a:solidFill>
              </a:rPr>
              <a:t>Survey</a:t>
            </a:r>
            <a:r>
              <a:rPr lang="en-US" sz="2000" dirty="0">
                <a:solidFill>
                  <a:srgbClr val="397692"/>
                </a:solidFill>
              </a:rPr>
              <a:t> </a:t>
            </a:r>
            <a:r>
              <a:rPr lang="en-US" sz="2000" dirty="0" smtClean="0">
                <a:solidFill>
                  <a:srgbClr val="397692"/>
                </a:solidFill>
              </a:rPr>
              <a:t>allows students to self-report. </a:t>
            </a:r>
            <a:r>
              <a:rPr lang="en-US" sz="2000" dirty="0">
                <a:solidFill>
                  <a:srgbClr val="397692"/>
                </a:solidFill>
              </a:rPr>
              <a:t>One of the statements on the Grade 4 and 7 </a:t>
            </a:r>
            <a:r>
              <a:rPr lang="en-US" sz="2000" dirty="0" smtClean="0">
                <a:solidFill>
                  <a:srgbClr val="397692"/>
                </a:solidFill>
              </a:rPr>
              <a:t>survey is “I am getting better at math.”</a:t>
            </a:r>
          </a:p>
          <a:p>
            <a:endParaRPr lang="en-US" sz="2000" dirty="0">
              <a:solidFill>
                <a:srgbClr val="397692"/>
              </a:solidFill>
            </a:endParaRPr>
          </a:p>
          <a:p>
            <a:r>
              <a:rPr lang="en-US" sz="2000" dirty="0" smtClean="0">
                <a:solidFill>
                  <a:srgbClr val="397692"/>
                </a:solidFill>
              </a:rPr>
              <a:t>The majority of students report that they feel they are getting better at reading, but 27% feel that they are not.  This is concerning; it points to a lack of engagement and low confidence in math, which contributes to low achievement.</a:t>
            </a:r>
            <a:endParaRPr lang="en-US" sz="2000" dirty="0">
              <a:solidFill>
                <a:srgbClr val="397692"/>
              </a:solidFill>
            </a:endParaRPr>
          </a:p>
        </p:txBody>
      </p:sp>
    </p:spTree>
    <p:extLst>
      <p:ext uri="{BB962C8B-B14F-4D97-AF65-F5344CB8AC3E}">
        <p14:creationId xmlns:p14="http://schemas.microsoft.com/office/powerpoint/2010/main" val="10635943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064BFF-1E0E-4035-8B5C-BFB6C2A45509}"/>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22</a:t>
            </a:fld>
            <a:endParaRPr lang="en-US" sz="1600" b="1" dirty="0">
              <a:solidFill>
                <a:schemeClr val="bg1"/>
              </a:solidFill>
            </a:endParaRPr>
          </a:p>
        </p:txBody>
      </p:sp>
      <p:sp>
        <p:nvSpPr>
          <p:cNvPr id="4" name="TextBox 3"/>
          <p:cNvSpPr txBox="1"/>
          <p:nvPr/>
        </p:nvSpPr>
        <p:spPr>
          <a:xfrm>
            <a:off x="1126067" y="1405467"/>
            <a:ext cx="2907454" cy="3477875"/>
          </a:xfrm>
          <a:prstGeom prst="rect">
            <a:avLst/>
          </a:prstGeom>
          <a:noFill/>
        </p:spPr>
        <p:txBody>
          <a:bodyPr wrap="square" rtlCol="0">
            <a:spAutoFit/>
          </a:bodyPr>
          <a:lstStyle/>
          <a:p>
            <a:r>
              <a:rPr lang="en-US" sz="2000" dirty="0" smtClean="0">
                <a:solidFill>
                  <a:srgbClr val="397692"/>
                </a:solidFill>
              </a:rPr>
              <a:t>We have seen through numeracy assessments (SNAP, FSAs) and report card data that certain students have a lot of difficulty initiating a plan of approach to solve math problems. Students have a hard time getting going when solving math problems.</a:t>
            </a:r>
            <a:endParaRPr lang="en-US" sz="2000" dirty="0">
              <a:solidFill>
                <a:srgbClr val="397692"/>
              </a:solidFill>
            </a:endParaRPr>
          </a:p>
        </p:txBody>
      </p:sp>
      <p:sp>
        <p:nvSpPr>
          <p:cNvPr id="7" name="TextBox 6"/>
          <p:cNvSpPr txBox="1"/>
          <p:nvPr/>
        </p:nvSpPr>
        <p:spPr>
          <a:xfrm>
            <a:off x="8644467" y="1405467"/>
            <a:ext cx="2717800" cy="2246769"/>
          </a:xfrm>
          <a:prstGeom prst="rect">
            <a:avLst/>
          </a:prstGeom>
          <a:noFill/>
        </p:spPr>
        <p:txBody>
          <a:bodyPr wrap="square" rtlCol="0">
            <a:spAutoFit/>
          </a:bodyPr>
          <a:lstStyle/>
          <a:p>
            <a:r>
              <a:rPr lang="en-US" sz="2000" dirty="0" smtClean="0">
                <a:solidFill>
                  <a:srgbClr val="397692"/>
                </a:solidFill>
              </a:rPr>
              <a:t>To what extent will staff using numeracy tasks and visible thinking strategies (on a weekly basis) increase student engagement and achievement?</a:t>
            </a:r>
            <a:endParaRPr lang="en-US" sz="2000" dirty="0">
              <a:solidFill>
                <a:srgbClr val="397692"/>
              </a:solidFill>
            </a:endParaRPr>
          </a:p>
        </p:txBody>
      </p:sp>
      <p:sp>
        <p:nvSpPr>
          <p:cNvPr id="6" name="TextBox 5"/>
          <p:cNvSpPr txBox="1"/>
          <p:nvPr/>
        </p:nvSpPr>
        <p:spPr>
          <a:xfrm>
            <a:off x="5066993" y="1405467"/>
            <a:ext cx="2772602" cy="1631216"/>
          </a:xfrm>
          <a:prstGeom prst="rect">
            <a:avLst/>
          </a:prstGeom>
          <a:noFill/>
        </p:spPr>
        <p:txBody>
          <a:bodyPr wrap="square" rtlCol="0">
            <a:spAutoFit/>
          </a:bodyPr>
          <a:lstStyle/>
          <a:p>
            <a:r>
              <a:rPr lang="en-US" sz="2000" dirty="0" smtClean="0">
                <a:solidFill>
                  <a:srgbClr val="397692"/>
                </a:solidFill>
              </a:rPr>
              <a:t>Our focus will be on increasing student ability to interpret the task and apply strategies when solving math problems.</a:t>
            </a:r>
          </a:p>
        </p:txBody>
      </p:sp>
      <p:pic>
        <p:nvPicPr>
          <p:cNvPr id="3" name="Picture 2"/>
          <p:cNvPicPr>
            <a:picLocks noChangeAspect="1"/>
          </p:cNvPicPr>
          <p:nvPr/>
        </p:nvPicPr>
        <p:blipFill>
          <a:blip r:embed="rId3"/>
          <a:stretch>
            <a:fillRect/>
          </a:stretch>
        </p:blipFill>
        <p:spPr>
          <a:xfrm>
            <a:off x="5847452" y="4021562"/>
            <a:ext cx="4527983" cy="20537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557926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459B83A-B6E2-44C3-A316-006EFFF3B2A9}"/>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23</a:t>
            </a:fld>
            <a:endParaRPr lang="en-US" sz="1600" b="1" dirty="0">
              <a:solidFill>
                <a:schemeClr val="bg1"/>
              </a:solidFill>
            </a:endParaRPr>
          </a:p>
        </p:txBody>
      </p:sp>
      <p:sp>
        <p:nvSpPr>
          <p:cNvPr id="2" name="TextBox 1"/>
          <p:cNvSpPr txBox="1"/>
          <p:nvPr/>
        </p:nvSpPr>
        <p:spPr>
          <a:xfrm>
            <a:off x="1787236" y="3916717"/>
            <a:ext cx="1571105" cy="1600438"/>
          </a:xfrm>
          <a:prstGeom prst="rect">
            <a:avLst/>
          </a:prstGeom>
          <a:noFill/>
        </p:spPr>
        <p:txBody>
          <a:bodyPr wrap="square" rtlCol="0">
            <a:spAutoFit/>
          </a:bodyPr>
          <a:lstStyle/>
          <a:p>
            <a:r>
              <a:rPr lang="en-US" sz="1400" dirty="0" smtClean="0">
                <a:solidFill>
                  <a:schemeClr val="bg1"/>
                </a:solidFill>
              </a:rPr>
              <a:t>- SNAP twice a year</a:t>
            </a:r>
          </a:p>
          <a:p>
            <a:r>
              <a:rPr lang="en-US" sz="1400" dirty="0" smtClean="0">
                <a:solidFill>
                  <a:schemeClr val="bg1"/>
                </a:solidFill>
              </a:rPr>
              <a:t>- FSA once a year</a:t>
            </a:r>
          </a:p>
          <a:p>
            <a:r>
              <a:rPr lang="en-US" sz="1400" dirty="0" smtClean="0">
                <a:solidFill>
                  <a:schemeClr val="bg1"/>
                </a:solidFill>
              </a:rPr>
              <a:t>-Report Card data review</a:t>
            </a:r>
          </a:p>
          <a:p>
            <a:r>
              <a:rPr lang="en-US" sz="1400" dirty="0" smtClean="0">
                <a:solidFill>
                  <a:schemeClr val="bg1"/>
                </a:solidFill>
              </a:rPr>
              <a:t>- Monthly review of student data</a:t>
            </a:r>
          </a:p>
        </p:txBody>
      </p:sp>
      <p:sp>
        <p:nvSpPr>
          <p:cNvPr id="4" name="TextBox 3"/>
          <p:cNvSpPr txBox="1"/>
          <p:nvPr/>
        </p:nvSpPr>
        <p:spPr>
          <a:xfrm>
            <a:off x="8752065" y="3909247"/>
            <a:ext cx="1571105" cy="2123658"/>
          </a:xfrm>
          <a:prstGeom prst="rect">
            <a:avLst/>
          </a:prstGeom>
          <a:noFill/>
        </p:spPr>
        <p:txBody>
          <a:bodyPr wrap="square" rtlCol="0">
            <a:spAutoFit/>
          </a:bodyPr>
          <a:lstStyle/>
          <a:p>
            <a:r>
              <a:rPr lang="en-US" sz="1400" dirty="0" smtClean="0">
                <a:solidFill>
                  <a:schemeClr val="bg1"/>
                </a:solidFill>
              </a:rPr>
              <a:t>- Staff meetings</a:t>
            </a:r>
          </a:p>
          <a:p>
            <a:r>
              <a:rPr lang="en-US" sz="1400" dirty="0" smtClean="0">
                <a:solidFill>
                  <a:schemeClr val="bg1"/>
                </a:solidFill>
              </a:rPr>
              <a:t>- Support from District Numeracy Team</a:t>
            </a:r>
          </a:p>
          <a:p>
            <a:r>
              <a:rPr lang="en-US" sz="1400" dirty="0" smtClean="0">
                <a:solidFill>
                  <a:schemeClr val="bg1"/>
                </a:solidFill>
              </a:rPr>
              <a:t>- Instructional rounds</a:t>
            </a:r>
          </a:p>
          <a:p>
            <a:endParaRPr lang="en-US" sz="1600" dirty="0">
              <a:solidFill>
                <a:schemeClr val="bg1"/>
              </a:solidFill>
            </a:endParaRPr>
          </a:p>
          <a:p>
            <a:endParaRPr lang="en-US" sz="1600" dirty="0" smtClean="0">
              <a:solidFill>
                <a:schemeClr val="bg1"/>
              </a:solidFill>
            </a:endParaRPr>
          </a:p>
          <a:p>
            <a:r>
              <a:rPr lang="en-US" sz="1600" dirty="0" smtClean="0">
                <a:solidFill>
                  <a:schemeClr val="bg1"/>
                </a:solidFill>
              </a:rPr>
              <a:t> </a:t>
            </a:r>
            <a:endParaRPr lang="en-US" sz="1600" dirty="0">
              <a:solidFill>
                <a:schemeClr val="bg1"/>
              </a:solidFill>
            </a:endParaRPr>
          </a:p>
        </p:txBody>
      </p:sp>
      <p:sp>
        <p:nvSpPr>
          <p:cNvPr id="5" name="TextBox 4"/>
          <p:cNvSpPr txBox="1"/>
          <p:nvPr/>
        </p:nvSpPr>
        <p:spPr>
          <a:xfrm>
            <a:off x="3552306" y="3780669"/>
            <a:ext cx="1571105" cy="1661993"/>
          </a:xfrm>
          <a:prstGeom prst="rect">
            <a:avLst/>
          </a:prstGeom>
          <a:noFill/>
        </p:spPr>
        <p:txBody>
          <a:bodyPr wrap="square" rtlCol="0">
            <a:spAutoFit/>
          </a:bodyPr>
          <a:lstStyle/>
          <a:p>
            <a:r>
              <a:rPr lang="en-US" sz="1400" dirty="0">
                <a:solidFill>
                  <a:schemeClr val="bg1"/>
                </a:solidFill>
              </a:rPr>
              <a:t>- 75% Proficient or better on report cards in Math</a:t>
            </a:r>
          </a:p>
          <a:p>
            <a:r>
              <a:rPr lang="en-US" sz="1400" dirty="0">
                <a:solidFill>
                  <a:schemeClr val="bg1"/>
                </a:solidFill>
              </a:rPr>
              <a:t>- 80% On track on Num. FSA</a:t>
            </a:r>
          </a:p>
          <a:p>
            <a:r>
              <a:rPr lang="en-US" sz="1400" dirty="0">
                <a:solidFill>
                  <a:schemeClr val="bg1"/>
                </a:solidFill>
              </a:rPr>
              <a:t>- 70% Proficient on SNAP</a:t>
            </a:r>
          </a:p>
        </p:txBody>
      </p:sp>
      <p:sp>
        <p:nvSpPr>
          <p:cNvPr id="6" name="TextBox 5"/>
          <p:cNvSpPr txBox="1"/>
          <p:nvPr/>
        </p:nvSpPr>
        <p:spPr>
          <a:xfrm>
            <a:off x="5317376" y="3711425"/>
            <a:ext cx="1571103" cy="2523768"/>
          </a:xfrm>
          <a:prstGeom prst="rect">
            <a:avLst/>
          </a:prstGeom>
          <a:noFill/>
        </p:spPr>
        <p:txBody>
          <a:bodyPr wrap="square" rtlCol="0">
            <a:spAutoFit/>
          </a:bodyPr>
          <a:lstStyle/>
          <a:p>
            <a:r>
              <a:rPr lang="en-US" sz="1400" dirty="0" smtClean="0">
                <a:solidFill>
                  <a:schemeClr val="bg1"/>
                </a:solidFill>
              </a:rPr>
              <a:t>- October 30 district assessment review</a:t>
            </a:r>
          </a:p>
          <a:p>
            <a:r>
              <a:rPr lang="en-US" sz="1400" dirty="0" smtClean="0">
                <a:solidFill>
                  <a:schemeClr val="bg1"/>
                </a:solidFill>
              </a:rPr>
              <a:t>- FSA review Dec.</a:t>
            </a:r>
          </a:p>
          <a:p>
            <a:r>
              <a:rPr lang="en-US" sz="1400" dirty="0" smtClean="0">
                <a:solidFill>
                  <a:schemeClr val="bg1"/>
                </a:solidFill>
              </a:rPr>
              <a:t>- End of term review of Report Card data  </a:t>
            </a:r>
          </a:p>
          <a:p>
            <a:r>
              <a:rPr lang="en-US" sz="1400" dirty="0" smtClean="0">
                <a:solidFill>
                  <a:schemeClr val="bg1"/>
                </a:solidFill>
              </a:rPr>
              <a:t>- Monthly review of student data</a:t>
            </a:r>
            <a:endParaRPr lang="en-US" sz="1400" dirty="0">
              <a:solidFill>
                <a:schemeClr val="bg1"/>
              </a:solidFill>
            </a:endParaRPr>
          </a:p>
          <a:p>
            <a:endParaRPr lang="en-US" sz="1600" dirty="0" smtClean="0">
              <a:solidFill>
                <a:schemeClr val="bg1"/>
              </a:solidFill>
            </a:endParaRPr>
          </a:p>
          <a:p>
            <a:r>
              <a:rPr lang="en-US" sz="1600" dirty="0" smtClean="0">
                <a:solidFill>
                  <a:schemeClr val="bg1"/>
                </a:solidFill>
              </a:rPr>
              <a:t> </a:t>
            </a:r>
            <a:endParaRPr lang="en-US" sz="1600" dirty="0">
              <a:solidFill>
                <a:schemeClr val="bg1"/>
              </a:solidFill>
            </a:endParaRPr>
          </a:p>
        </p:txBody>
      </p:sp>
      <p:sp>
        <p:nvSpPr>
          <p:cNvPr id="7" name="TextBox 6"/>
          <p:cNvSpPr txBox="1"/>
          <p:nvPr/>
        </p:nvSpPr>
        <p:spPr>
          <a:xfrm>
            <a:off x="6986995" y="3909247"/>
            <a:ext cx="1765070" cy="2246769"/>
          </a:xfrm>
          <a:prstGeom prst="rect">
            <a:avLst/>
          </a:prstGeom>
          <a:noFill/>
        </p:spPr>
        <p:txBody>
          <a:bodyPr wrap="square" rtlCol="0">
            <a:spAutoFit/>
          </a:bodyPr>
          <a:lstStyle/>
          <a:p>
            <a:r>
              <a:rPr lang="en-US" sz="1350" dirty="0" smtClean="0">
                <a:solidFill>
                  <a:schemeClr val="bg1"/>
                </a:solidFill>
              </a:rPr>
              <a:t>- Monthly learning focus staff meetings, modeling strategy of the month</a:t>
            </a:r>
          </a:p>
          <a:p>
            <a:r>
              <a:rPr lang="en-US" sz="1350" dirty="0" smtClean="0">
                <a:solidFill>
                  <a:schemeClr val="bg1"/>
                </a:solidFill>
              </a:rPr>
              <a:t>- Shared proficiency benchmark language </a:t>
            </a:r>
          </a:p>
          <a:p>
            <a:r>
              <a:rPr lang="en-US" sz="1350" dirty="0" smtClean="0">
                <a:solidFill>
                  <a:schemeClr val="bg1"/>
                </a:solidFill>
              </a:rPr>
              <a:t>- Pro-D Sept &amp; follow up in January?</a:t>
            </a:r>
          </a:p>
          <a:p>
            <a:endParaRPr lang="en-US" sz="1400" dirty="0" smtClean="0">
              <a:solidFill>
                <a:schemeClr val="bg1"/>
              </a:solidFill>
            </a:endParaRPr>
          </a:p>
          <a:p>
            <a:r>
              <a:rPr lang="en-US" sz="1400" dirty="0" smtClean="0">
                <a:solidFill>
                  <a:schemeClr val="bg1"/>
                </a:solidFill>
              </a:rPr>
              <a:t> </a:t>
            </a:r>
            <a:endParaRPr lang="en-US" sz="1400" dirty="0">
              <a:solidFill>
                <a:schemeClr val="bg1"/>
              </a:solidFill>
            </a:endParaRPr>
          </a:p>
        </p:txBody>
      </p:sp>
    </p:spTree>
    <p:extLst>
      <p:ext uri="{BB962C8B-B14F-4D97-AF65-F5344CB8AC3E}">
        <p14:creationId xmlns:p14="http://schemas.microsoft.com/office/powerpoint/2010/main" val="1554164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922FEB43-FF68-47FA-B359-47FB2119CF33}"/>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24</a:t>
            </a:fld>
            <a:endParaRPr lang="en-US" sz="1600" b="1" dirty="0">
              <a:solidFill>
                <a:schemeClr val="bg1"/>
              </a:solidFill>
            </a:endParaRPr>
          </a:p>
        </p:txBody>
      </p:sp>
      <p:sp>
        <p:nvSpPr>
          <p:cNvPr id="6" name="TextBox 5"/>
          <p:cNvSpPr txBox="1"/>
          <p:nvPr/>
        </p:nvSpPr>
        <p:spPr>
          <a:xfrm>
            <a:off x="710220" y="3429000"/>
            <a:ext cx="6705600" cy="830997"/>
          </a:xfrm>
          <a:prstGeom prst="rect">
            <a:avLst/>
          </a:prstGeom>
          <a:noFill/>
        </p:spPr>
        <p:txBody>
          <a:bodyPr wrap="square" rtlCol="0">
            <a:spAutoFit/>
          </a:bodyPr>
          <a:lstStyle/>
          <a:p>
            <a:r>
              <a:rPr lang="en-US" sz="2400" dirty="0"/>
              <a:t>Improve the quality and frequency of </a:t>
            </a:r>
            <a:r>
              <a:rPr lang="en-US" sz="2400" dirty="0" smtClean="0"/>
              <a:t>staff </a:t>
            </a:r>
            <a:r>
              <a:rPr lang="en-US" sz="2400" dirty="0"/>
              <a:t>collaboration.</a:t>
            </a:r>
          </a:p>
        </p:txBody>
      </p:sp>
      <p:sp>
        <p:nvSpPr>
          <p:cNvPr id="7" name="TextBox 6"/>
          <p:cNvSpPr txBox="1"/>
          <p:nvPr/>
        </p:nvSpPr>
        <p:spPr>
          <a:xfrm>
            <a:off x="710220" y="1921163"/>
            <a:ext cx="3797125" cy="646331"/>
          </a:xfrm>
          <a:prstGeom prst="rect">
            <a:avLst/>
          </a:prstGeom>
          <a:solidFill>
            <a:schemeClr val="bg2"/>
          </a:solidFill>
        </p:spPr>
        <p:txBody>
          <a:bodyPr wrap="square" rtlCol="0">
            <a:spAutoFit/>
          </a:bodyPr>
          <a:lstStyle/>
          <a:p>
            <a:r>
              <a:rPr lang="en-US" sz="3600" b="1" dirty="0" smtClean="0">
                <a:solidFill>
                  <a:srgbClr val="3385B3"/>
                </a:solidFill>
              </a:rPr>
              <a:t>Strategic Priority 3</a:t>
            </a:r>
            <a:endParaRPr lang="en-US" sz="3600" b="1" dirty="0">
              <a:solidFill>
                <a:srgbClr val="3385B3"/>
              </a:solidFill>
            </a:endParaRPr>
          </a:p>
        </p:txBody>
      </p:sp>
      <p:pic>
        <p:nvPicPr>
          <p:cNvPr id="8" name="Picture 7"/>
          <p:cNvPicPr>
            <a:picLocks noChangeAspect="1"/>
          </p:cNvPicPr>
          <p:nvPr/>
        </p:nvPicPr>
        <p:blipFill>
          <a:blip r:embed="rId3"/>
          <a:stretch>
            <a:fillRect/>
          </a:stretch>
        </p:blipFill>
        <p:spPr>
          <a:xfrm>
            <a:off x="7113182" y="1607185"/>
            <a:ext cx="5968106" cy="4474626"/>
          </a:xfrm>
          <a:prstGeom prst="rect">
            <a:avLst/>
          </a:prstGeom>
        </p:spPr>
      </p:pic>
      <p:pic>
        <p:nvPicPr>
          <p:cNvPr id="4" name="Picture 3"/>
          <p:cNvPicPr>
            <a:picLocks noChangeAspect="1"/>
          </p:cNvPicPr>
          <p:nvPr/>
        </p:nvPicPr>
        <p:blipFill>
          <a:blip r:embed="rId4"/>
          <a:stretch>
            <a:fillRect/>
          </a:stretch>
        </p:blipFill>
        <p:spPr>
          <a:xfrm>
            <a:off x="6830895" y="3428269"/>
            <a:ext cx="5505165" cy="2993395"/>
          </a:xfrm>
          <a:prstGeom prst="rect">
            <a:avLst/>
          </a:prstGeom>
        </p:spPr>
      </p:pic>
    </p:spTree>
    <p:extLst>
      <p:ext uri="{BB962C8B-B14F-4D97-AF65-F5344CB8AC3E}">
        <p14:creationId xmlns:p14="http://schemas.microsoft.com/office/powerpoint/2010/main" val="980185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AD0BDB9-3829-407E-8EC9-6D74D8028B95}"/>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25</a:t>
            </a:fld>
            <a:endParaRPr lang="en-US" sz="1600" b="1" dirty="0">
              <a:solidFill>
                <a:schemeClr val="bg1"/>
              </a:solidFill>
            </a:endParaRPr>
          </a:p>
        </p:txBody>
      </p:sp>
      <p:sp>
        <p:nvSpPr>
          <p:cNvPr id="2" name="TextBox 1"/>
          <p:cNvSpPr txBox="1"/>
          <p:nvPr/>
        </p:nvSpPr>
        <p:spPr>
          <a:xfrm>
            <a:off x="1385888" y="2100263"/>
            <a:ext cx="9115425" cy="646331"/>
          </a:xfrm>
          <a:prstGeom prst="rect">
            <a:avLst/>
          </a:prstGeom>
          <a:noFill/>
        </p:spPr>
        <p:txBody>
          <a:bodyPr wrap="square" rtlCol="0">
            <a:spAutoFit/>
          </a:bodyPr>
          <a:lstStyle/>
          <a:p>
            <a:r>
              <a:rPr lang="en-US" dirty="0" smtClean="0">
                <a:solidFill>
                  <a:srgbClr val="397692"/>
                </a:solidFill>
              </a:rPr>
              <a:t>Measure</a:t>
            </a:r>
            <a:r>
              <a:rPr lang="en-US" dirty="0">
                <a:solidFill>
                  <a:srgbClr val="397692"/>
                </a:solidFill>
              </a:rPr>
              <a:t>: Teachers report that the quality and frequency of collaboration (collaboration rubric?) </a:t>
            </a:r>
            <a:r>
              <a:rPr lang="en-US" dirty="0" smtClean="0">
                <a:solidFill>
                  <a:srgbClr val="397692"/>
                </a:solidFill>
              </a:rPr>
              <a:t>improves.</a:t>
            </a:r>
            <a:endParaRPr lang="en-US" dirty="0">
              <a:solidFill>
                <a:srgbClr val="397692"/>
              </a:solidFill>
            </a:endParaRPr>
          </a:p>
        </p:txBody>
      </p:sp>
      <p:graphicFrame>
        <p:nvGraphicFramePr>
          <p:cNvPr id="8" name="Diagram 7"/>
          <p:cNvGraphicFramePr/>
          <p:nvPr>
            <p:extLst>
              <p:ext uri="{D42A27DB-BD31-4B8C-83A1-F6EECF244321}">
                <p14:modId xmlns:p14="http://schemas.microsoft.com/office/powerpoint/2010/main" val="3751270864"/>
              </p:ext>
            </p:extLst>
          </p:nvPr>
        </p:nvGraphicFramePr>
        <p:xfrm>
          <a:off x="4316413" y="2746594"/>
          <a:ext cx="6184900" cy="36364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stretch>
            <a:fillRect/>
          </a:stretch>
        </p:blipFill>
        <p:spPr>
          <a:xfrm>
            <a:off x="619013" y="3115892"/>
            <a:ext cx="3312325" cy="24874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055812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064BFF-1E0E-4035-8B5C-BFB6C2A45509}"/>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26</a:t>
            </a:fld>
            <a:endParaRPr lang="en-US" sz="1600" b="1" dirty="0">
              <a:solidFill>
                <a:schemeClr val="bg1"/>
              </a:solidFill>
            </a:endParaRPr>
          </a:p>
        </p:txBody>
      </p:sp>
      <p:sp>
        <p:nvSpPr>
          <p:cNvPr id="4" name="TextBox 3"/>
          <p:cNvSpPr txBox="1"/>
          <p:nvPr/>
        </p:nvSpPr>
        <p:spPr>
          <a:xfrm>
            <a:off x="1126067" y="1405467"/>
            <a:ext cx="2907454" cy="2246769"/>
          </a:xfrm>
          <a:prstGeom prst="rect">
            <a:avLst/>
          </a:prstGeom>
          <a:noFill/>
        </p:spPr>
        <p:txBody>
          <a:bodyPr wrap="square" rtlCol="0">
            <a:spAutoFit/>
          </a:bodyPr>
          <a:lstStyle/>
          <a:p>
            <a:r>
              <a:rPr lang="en-US" sz="2000" dirty="0" smtClean="0">
                <a:solidFill>
                  <a:srgbClr val="397692"/>
                </a:solidFill>
              </a:rPr>
              <a:t>Collegial culture and collaborative professional learning has been very difficult over the past two years, and we aim to reinvigorate this through learning rounds.</a:t>
            </a:r>
            <a:endParaRPr lang="en-US" sz="2000" dirty="0">
              <a:solidFill>
                <a:srgbClr val="397692"/>
              </a:solidFill>
            </a:endParaRPr>
          </a:p>
        </p:txBody>
      </p:sp>
      <p:sp>
        <p:nvSpPr>
          <p:cNvPr id="7" name="TextBox 6"/>
          <p:cNvSpPr txBox="1"/>
          <p:nvPr/>
        </p:nvSpPr>
        <p:spPr>
          <a:xfrm>
            <a:off x="8644467" y="1405467"/>
            <a:ext cx="2717800" cy="2246769"/>
          </a:xfrm>
          <a:prstGeom prst="rect">
            <a:avLst/>
          </a:prstGeom>
          <a:noFill/>
        </p:spPr>
        <p:txBody>
          <a:bodyPr wrap="square" rtlCol="0">
            <a:spAutoFit/>
          </a:bodyPr>
          <a:lstStyle/>
          <a:p>
            <a:r>
              <a:rPr lang="en-US" sz="2000" dirty="0" smtClean="0">
                <a:solidFill>
                  <a:srgbClr val="397692"/>
                </a:solidFill>
              </a:rPr>
              <a:t>To what extent will teachers report that the quality of collaboration has increased over the course of the year if they participate in </a:t>
            </a:r>
            <a:r>
              <a:rPr lang="en-US" sz="2000" dirty="0">
                <a:solidFill>
                  <a:srgbClr val="397692"/>
                </a:solidFill>
              </a:rPr>
              <a:t>i</a:t>
            </a:r>
            <a:r>
              <a:rPr lang="en-US" sz="2000" dirty="0" smtClean="0">
                <a:solidFill>
                  <a:srgbClr val="397692"/>
                </a:solidFill>
              </a:rPr>
              <a:t>nstructional rounds?</a:t>
            </a:r>
            <a:endParaRPr lang="en-US" sz="2000" dirty="0">
              <a:solidFill>
                <a:srgbClr val="397692"/>
              </a:solidFill>
            </a:endParaRPr>
          </a:p>
        </p:txBody>
      </p:sp>
      <p:sp>
        <p:nvSpPr>
          <p:cNvPr id="6" name="TextBox 5"/>
          <p:cNvSpPr txBox="1"/>
          <p:nvPr/>
        </p:nvSpPr>
        <p:spPr>
          <a:xfrm>
            <a:off x="5066993" y="1405467"/>
            <a:ext cx="2772602" cy="2246769"/>
          </a:xfrm>
          <a:prstGeom prst="rect">
            <a:avLst/>
          </a:prstGeom>
          <a:noFill/>
        </p:spPr>
        <p:txBody>
          <a:bodyPr wrap="square" rtlCol="0">
            <a:spAutoFit/>
          </a:bodyPr>
          <a:lstStyle/>
          <a:p>
            <a:r>
              <a:rPr lang="en-US" sz="2000" dirty="0" smtClean="0">
                <a:solidFill>
                  <a:srgbClr val="397692"/>
                </a:solidFill>
              </a:rPr>
              <a:t>Our focus will be on professional collaboration, looking specifically at student sense of belonging, reading comprehension, and numeracy tasks.</a:t>
            </a:r>
          </a:p>
        </p:txBody>
      </p:sp>
    </p:spTree>
    <p:extLst>
      <p:ext uri="{BB962C8B-B14F-4D97-AF65-F5344CB8AC3E}">
        <p14:creationId xmlns:p14="http://schemas.microsoft.com/office/powerpoint/2010/main" val="6517359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459B83A-B6E2-44C3-A316-006EFFF3B2A9}"/>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27</a:t>
            </a:fld>
            <a:endParaRPr lang="en-US" sz="1600" b="1" dirty="0">
              <a:solidFill>
                <a:schemeClr val="bg1"/>
              </a:solidFill>
            </a:endParaRPr>
          </a:p>
        </p:txBody>
      </p:sp>
      <p:sp>
        <p:nvSpPr>
          <p:cNvPr id="2" name="TextBox 1"/>
          <p:cNvSpPr txBox="1"/>
          <p:nvPr/>
        </p:nvSpPr>
        <p:spPr>
          <a:xfrm>
            <a:off x="1884217" y="4005757"/>
            <a:ext cx="1571105" cy="1846659"/>
          </a:xfrm>
          <a:prstGeom prst="rect">
            <a:avLst/>
          </a:prstGeom>
          <a:noFill/>
        </p:spPr>
        <p:txBody>
          <a:bodyPr wrap="square" rtlCol="0">
            <a:spAutoFit/>
          </a:bodyPr>
          <a:lstStyle/>
          <a:p>
            <a:r>
              <a:rPr lang="en-US" sz="1600" dirty="0" smtClean="0">
                <a:solidFill>
                  <a:schemeClr val="bg1"/>
                </a:solidFill>
              </a:rPr>
              <a:t>- </a:t>
            </a:r>
            <a:r>
              <a:rPr lang="en-US" sz="1400" dirty="0" smtClean="0">
                <a:solidFill>
                  <a:schemeClr val="bg1"/>
                </a:solidFill>
              </a:rPr>
              <a:t>Monthly </a:t>
            </a:r>
            <a:r>
              <a:rPr lang="en-US" sz="1400" dirty="0">
                <a:solidFill>
                  <a:schemeClr val="bg1"/>
                </a:solidFill>
              </a:rPr>
              <a:t>learning </a:t>
            </a:r>
            <a:r>
              <a:rPr lang="en-US" sz="1400" dirty="0" smtClean="0">
                <a:solidFill>
                  <a:schemeClr val="bg1"/>
                </a:solidFill>
              </a:rPr>
              <a:t>rounds &amp; sharing out at staff meetings</a:t>
            </a:r>
          </a:p>
          <a:p>
            <a:r>
              <a:rPr lang="en-US" sz="1400" dirty="0" smtClean="0">
                <a:solidFill>
                  <a:schemeClr val="bg1"/>
                </a:solidFill>
              </a:rPr>
              <a:t>- Pre and Post teacher assessment</a:t>
            </a:r>
            <a:endParaRPr lang="en-US" sz="1400" dirty="0">
              <a:solidFill>
                <a:schemeClr val="bg1"/>
              </a:solidFill>
            </a:endParaRPr>
          </a:p>
          <a:p>
            <a:r>
              <a:rPr lang="en-US" sz="1400" dirty="0">
                <a:solidFill>
                  <a:schemeClr val="bg1"/>
                </a:solidFill>
              </a:rPr>
              <a:t> </a:t>
            </a:r>
          </a:p>
        </p:txBody>
      </p:sp>
      <p:sp>
        <p:nvSpPr>
          <p:cNvPr id="4" name="TextBox 3"/>
          <p:cNvSpPr txBox="1"/>
          <p:nvPr/>
        </p:nvSpPr>
        <p:spPr>
          <a:xfrm>
            <a:off x="8830887" y="4005757"/>
            <a:ext cx="1571105" cy="1692771"/>
          </a:xfrm>
          <a:prstGeom prst="rect">
            <a:avLst/>
          </a:prstGeom>
          <a:noFill/>
        </p:spPr>
        <p:txBody>
          <a:bodyPr wrap="square" rtlCol="0">
            <a:spAutoFit/>
          </a:bodyPr>
          <a:lstStyle/>
          <a:p>
            <a:r>
              <a:rPr lang="en-US" sz="1400" dirty="0" smtClean="0">
                <a:solidFill>
                  <a:schemeClr val="bg1"/>
                </a:solidFill>
              </a:rPr>
              <a:t>- Staff meetings</a:t>
            </a:r>
          </a:p>
          <a:p>
            <a:r>
              <a:rPr lang="en-US" sz="1400" dirty="0" smtClean="0">
                <a:solidFill>
                  <a:schemeClr val="bg1"/>
                </a:solidFill>
              </a:rPr>
              <a:t>- Support from district leadership team</a:t>
            </a:r>
          </a:p>
          <a:p>
            <a:endParaRPr lang="en-US" sz="1600" dirty="0">
              <a:solidFill>
                <a:schemeClr val="bg1"/>
              </a:solidFill>
            </a:endParaRPr>
          </a:p>
          <a:p>
            <a:endParaRPr lang="en-US" sz="1600" dirty="0" smtClean="0">
              <a:solidFill>
                <a:schemeClr val="bg1"/>
              </a:solidFill>
            </a:endParaRPr>
          </a:p>
          <a:p>
            <a:r>
              <a:rPr lang="en-US" sz="1600" dirty="0" smtClean="0">
                <a:solidFill>
                  <a:schemeClr val="bg1"/>
                </a:solidFill>
              </a:rPr>
              <a:t> </a:t>
            </a:r>
            <a:endParaRPr lang="en-US" sz="1600" dirty="0">
              <a:solidFill>
                <a:schemeClr val="bg1"/>
              </a:solidFill>
            </a:endParaRPr>
          </a:p>
        </p:txBody>
      </p:sp>
      <p:sp>
        <p:nvSpPr>
          <p:cNvPr id="5" name="TextBox 4"/>
          <p:cNvSpPr txBox="1"/>
          <p:nvPr/>
        </p:nvSpPr>
        <p:spPr>
          <a:xfrm>
            <a:off x="3568933" y="3937209"/>
            <a:ext cx="1571105" cy="1169551"/>
          </a:xfrm>
          <a:prstGeom prst="rect">
            <a:avLst/>
          </a:prstGeom>
          <a:noFill/>
        </p:spPr>
        <p:txBody>
          <a:bodyPr wrap="square" rtlCol="0">
            <a:spAutoFit/>
          </a:bodyPr>
          <a:lstStyle/>
          <a:p>
            <a:r>
              <a:rPr lang="en-US" sz="1400" dirty="0" smtClean="0">
                <a:solidFill>
                  <a:schemeClr val="bg1"/>
                </a:solidFill>
              </a:rPr>
              <a:t>- 100% of teachers report that the quality of collaboration has improved</a:t>
            </a:r>
            <a:endParaRPr lang="en-US" sz="1600" dirty="0">
              <a:solidFill>
                <a:schemeClr val="bg1"/>
              </a:solidFill>
            </a:endParaRPr>
          </a:p>
        </p:txBody>
      </p:sp>
      <p:sp>
        <p:nvSpPr>
          <p:cNvPr id="6" name="TextBox 5"/>
          <p:cNvSpPr txBox="1"/>
          <p:nvPr/>
        </p:nvSpPr>
        <p:spPr>
          <a:xfrm>
            <a:off x="5334003" y="3937209"/>
            <a:ext cx="1571105" cy="1877437"/>
          </a:xfrm>
          <a:prstGeom prst="rect">
            <a:avLst/>
          </a:prstGeom>
          <a:noFill/>
        </p:spPr>
        <p:txBody>
          <a:bodyPr wrap="square" rtlCol="0">
            <a:spAutoFit/>
          </a:bodyPr>
          <a:lstStyle/>
          <a:p>
            <a:r>
              <a:rPr lang="en-US" sz="1400" dirty="0" smtClean="0">
                <a:solidFill>
                  <a:schemeClr val="bg1"/>
                </a:solidFill>
              </a:rPr>
              <a:t>- Pre assessment in Fall 2022</a:t>
            </a:r>
          </a:p>
          <a:p>
            <a:r>
              <a:rPr lang="en-US" sz="1400" dirty="0" smtClean="0">
                <a:solidFill>
                  <a:schemeClr val="bg1"/>
                </a:solidFill>
              </a:rPr>
              <a:t> - Post assessment in Spring 2023</a:t>
            </a:r>
          </a:p>
          <a:p>
            <a:r>
              <a:rPr lang="en-US" sz="1400" dirty="0" smtClean="0">
                <a:solidFill>
                  <a:schemeClr val="bg1"/>
                </a:solidFill>
              </a:rPr>
              <a:t>- Instructional rounds ongoing</a:t>
            </a:r>
            <a:endParaRPr lang="en-US" sz="1600" dirty="0">
              <a:solidFill>
                <a:schemeClr val="bg1"/>
              </a:solidFill>
            </a:endParaRPr>
          </a:p>
          <a:p>
            <a:endParaRPr lang="en-US" sz="1600" dirty="0" smtClean="0">
              <a:solidFill>
                <a:schemeClr val="bg1"/>
              </a:solidFill>
            </a:endParaRPr>
          </a:p>
          <a:p>
            <a:r>
              <a:rPr lang="en-US" sz="1600" dirty="0" smtClean="0">
                <a:solidFill>
                  <a:schemeClr val="bg1"/>
                </a:solidFill>
              </a:rPr>
              <a:t> </a:t>
            </a:r>
            <a:endParaRPr lang="en-US" sz="1600" dirty="0">
              <a:solidFill>
                <a:schemeClr val="bg1"/>
              </a:solidFill>
            </a:endParaRPr>
          </a:p>
        </p:txBody>
      </p:sp>
      <p:sp>
        <p:nvSpPr>
          <p:cNvPr id="7" name="TextBox 6"/>
          <p:cNvSpPr txBox="1"/>
          <p:nvPr/>
        </p:nvSpPr>
        <p:spPr>
          <a:xfrm>
            <a:off x="7065817" y="3963612"/>
            <a:ext cx="1645046" cy="1600438"/>
          </a:xfrm>
          <a:prstGeom prst="rect">
            <a:avLst/>
          </a:prstGeom>
          <a:noFill/>
        </p:spPr>
        <p:txBody>
          <a:bodyPr wrap="square" rtlCol="0">
            <a:spAutoFit/>
          </a:bodyPr>
          <a:lstStyle/>
          <a:p>
            <a:r>
              <a:rPr lang="en-US" sz="1400" dirty="0" smtClean="0">
                <a:solidFill>
                  <a:schemeClr val="bg1"/>
                </a:solidFill>
              </a:rPr>
              <a:t>- PVP &amp; Assistant Superintendent lead discussions  (how to make non-judgmental observations)</a:t>
            </a:r>
          </a:p>
          <a:p>
            <a:r>
              <a:rPr lang="en-US" sz="1400" dirty="0" smtClean="0">
                <a:solidFill>
                  <a:schemeClr val="bg1"/>
                </a:solidFill>
              </a:rPr>
              <a:t> </a:t>
            </a:r>
            <a:endParaRPr lang="en-US" sz="1400" dirty="0">
              <a:solidFill>
                <a:schemeClr val="bg1"/>
              </a:solidFill>
            </a:endParaRPr>
          </a:p>
        </p:txBody>
      </p:sp>
    </p:spTree>
    <p:extLst>
      <p:ext uri="{BB962C8B-B14F-4D97-AF65-F5344CB8AC3E}">
        <p14:creationId xmlns:p14="http://schemas.microsoft.com/office/powerpoint/2010/main" val="18482848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064BFF-1E0E-4035-8B5C-BFB6C2A45509}"/>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28</a:t>
            </a:fld>
            <a:endParaRPr lang="en-US" sz="1600" b="1" dirty="0">
              <a:solidFill>
                <a:schemeClr val="bg1"/>
              </a:solidFill>
            </a:endParaRPr>
          </a:p>
        </p:txBody>
      </p:sp>
      <p:pic>
        <p:nvPicPr>
          <p:cNvPr id="8" name="Picture 7"/>
          <p:cNvPicPr>
            <a:picLocks noChangeAspect="1"/>
          </p:cNvPicPr>
          <p:nvPr/>
        </p:nvPicPr>
        <p:blipFill>
          <a:blip r:embed="rId3"/>
          <a:stretch>
            <a:fillRect/>
          </a:stretch>
        </p:blipFill>
        <p:spPr>
          <a:xfrm>
            <a:off x="365163" y="637841"/>
            <a:ext cx="4406138" cy="311545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stretch>
            <a:fillRect/>
          </a:stretch>
        </p:blipFill>
        <p:spPr>
          <a:xfrm>
            <a:off x="5075163" y="431725"/>
            <a:ext cx="5844473" cy="43819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021398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4CDD2C62-6581-47A3-BE8E-B532CBEF6B14}"/>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3</a:t>
            </a:fld>
            <a:endParaRPr lang="en-US" sz="1600" b="1" dirty="0">
              <a:solidFill>
                <a:schemeClr val="bg1"/>
              </a:solidFill>
            </a:endParaRPr>
          </a:p>
        </p:txBody>
      </p:sp>
      <p:sp>
        <p:nvSpPr>
          <p:cNvPr id="4" name="TextBox 3"/>
          <p:cNvSpPr txBox="1"/>
          <p:nvPr/>
        </p:nvSpPr>
        <p:spPr>
          <a:xfrm>
            <a:off x="965200" y="3568700"/>
            <a:ext cx="2921000" cy="1354217"/>
          </a:xfrm>
          <a:prstGeom prst="rect">
            <a:avLst/>
          </a:prstGeom>
          <a:noFill/>
        </p:spPr>
        <p:txBody>
          <a:bodyPr wrap="square" rtlCol="0">
            <a:spAutoFit/>
          </a:bodyPr>
          <a:lstStyle/>
          <a:p>
            <a:pPr algn="ctr"/>
            <a:r>
              <a:rPr lang="en-US" sz="3200" dirty="0" smtClean="0"/>
              <a:t>12 Teachers</a:t>
            </a:r>
          </a:p>
          <a:p>
            <a:pPr algn="ctr"/>
            <a:r>
              <a:rPr lang="en-US" sz="3200" dirty="0" smtClean="0"/>
              <a:t>10 Support </a:t>
            </a:r>
            <a:r>
              <a:rPr lang="en-US" sz="3200" dirty="0"/>
              <a:t>S</a:t>
            </a:r>
            <a:r>
              <a:rPr lang="en-US" sz="3200" dirty="0" smtClean="0"/>
              <a:t>taff</a:t>
            </a:r>
          </a:p>
          <a:p>
            <a:endParaRPr lang="en-US" dirty="0"/>
          </a:p>
        </p:txBody>
      </p:sp>
      <p:sp>
        <p:nvSpPr>
          <p:cNvPr id="5" name="TextBox 4"/>
          <p:cNvSpPr txBox="1"/>
          <p:nvPr/>
        </p:nvSpPr>
        <p:spPr>
          <a:xfrm>
            <a:off x="4114800" y="3568700"/>
            <a:ext cx="2921000" cy="1600438"/>
          </a:xfrm>
          <a:prstGeom prst="rect">
            <a:avLst/>
          </a:prstGeom>
          <a:noFill/>
        </p:spPr>
        <p:txBody>
          <a:bodyPr wrap="square" rtlCol="0">
            <a:spAutoFit/>
          </a:bodyPr>
          <a:lstStyle/>
          <a:p>
            <a:pPr algn="ctr"/>
            <a:r>
              <a:rPr lang="en-US" sz="3200" dirty="0" smtClean="0"/>
              <a:t>228 Students</a:t>
            </a:r>
          </a:p>
          <a:p>
            <a:pPr algn="ctr"/>
            <a:r>
              <a:rPr lang="en-US" sz="2400" dirty="0" smtClean="0"/>
              <a:t>(53 Indigenous Students)</a:t>
            </a:r>
          </a:p>
          <a:p>
            <a:endParaRPr lang="en-US" dirty="0"/>
          </a:p>
        </p:txBody>
      </p:sp>
      <p:sp>
        <p:nvSpPr>
          <p:cNvPr id="6" name="TextBox 5"/>
          <p:cNvSpPr txBox="1"/>
          <p:nvPr/>
        </p:nvSpPr>
        <p:spPr>
          <a:xfrm>
            <a:off x="7264400" y="3568700"/>
            <a:ext cx="2921000" cy="861774"/>
          </a:xfrm>
          <a:prstGeom prst="rect">
            <a:avLst/>
          </a:prstGeom>
          <a:noFill/>
        </p:spPr>
        <p:txBody>
          <a:bodyPr wrap="square" rtlCol="0">
            <a:spAutoFit/>
          </a:bodyPr>
          <a:lstStyle/>
          <a:p>
            <a:pPr algn="ctr"/>
            <a:r>
              <a:rPr lang="en-US" sz="3200" dirty="0" smtClean="0"/>
              <a:t>4 - 7</a:t>
            </a:r>
          </a:p>
          <a:p>
            <a:endParaRPr lang="en-US" dirty="0"/>
          </a:p>
        </p:txBody>
      </p:sp>
    </p:spTree>
    <p:extLst>
      <p:ext uri="{BB962C8B-B14F-4D97-AF65-F5344CB8AC3E}">
        <p14:creationId xmlns:p14="http://schemas.microsoft.com/office/powerpoint/2010/main" val="3747796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F099A49-9040-4BCF-A32E-E7EC76483CDA}"/>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4</a:t>
            </a:fld>
            <a:endParaRPr lang="en-US" sz="1600" b="1" dirty="0">
              <a:solidFill>
                <a:schemeClr val="bg1"/>
              </a:solidFill>
            </a:endParaRPr>
          </a:p>
        </p:txBody>
      </p:sp>
      <p:sp>
        <p:nvSpPr>
          <p:cNvPr id="2" name="Rectangle 1"/>
          <p:cNvSpPr/>
          <p:nvPr/>
        </p:nvSpPr>
        <p:spPr>
          <a:xfrm>
            <a:off x="174170" y="1248538"/>
            <a:ext cx="4352110" cy="1323439"/>
          </a:xfrm>
          <a:prstGeom prst="rect">
            <a:avLst/>
          </a:prstGeom>
        </p:spPr>
        <p:txBody>
          <a:bodyPr wrap="square">
            <a:spAutoFit/>
          </a:bodyPr>
          <a:lstStyle/>
          <a:p>
            <a:r>
              <a:rPr lang="en-US" sz="2000" b="1" dirty="0">
                <a:solidFill>
                  <a:schemeClr val="bg1"/>
                </a:solidFill>
                <a:latin typeface="+mj-lt"/>
              </a:rPr>
              <a:t>We collaborate in the pursuit of each student’s success as knowledgeable, caring, resilient, and contributing members of a global community.</a:t>
            </a:r>
          </a:p>
        </p:txBody>
      </p:sp>
      <p:sp>
        <p:nvSpPr>
          <p:cNvPr id="4" name="Rectangle 3"/>
          <p:cNvSpPr/>
          <p:nvPr/>
        </p:nvSpPr>
        <p:spPr>
          <a:xfrm>
            <a:off x="229171" y="4483794"/>
            <a:ext cx="3710312" cy="949171"/>
          </a:xfrm>
          <a:prstGeom prst="rect">
            <a:avLst/>
          </a:prstGeom>
        </p:spPr>
        <p:txBody>
          <a:bodyPr wrap="square">
            <a:spAutoFit/>
          </a:bodyPr>
          <a:lstStyle/>
          <a:p>
            <a:pPr defTabSz="457200">
              <a:lnSpc>
                <a:spcPct val="120000"/>
              </a:lnSpc>
              <a:defRPr sz="2750" spc="140">
                <a:solidFill>
                  <a:srgbClr val="FFFFFF"/>
                </a:solidFill>
                <a:latin typeface="Lato Bold"/>
                <a:ea typeface="Lato Bold"/>
                <a:cs typeface="Lato Bold"/>
                <a:sym typeface="Lato Bold"/>
              </a:defRPr>
            </a:pPr>
            <a:r>
              <a:rPr lang="en-US" sz="2400" b="1" dirty="0">
                <a:latin typeface="+mj-lt"/>
              </a:rPr>
              <a:t>Opportunity, equity, </a:t>
            </a:r>
            <a:r>
              <a:rPr lang="en-US" sz="2400" b="1" dirty="0" smtClean="0">
                <a:latin typeface="+mj-lt"/>
              </a:rPr>
              <a:t>and </a:t>
            </a:r>
            <a:r>
              <a:rPr lang="en-US" sz="2400" b="1" dirty="0">
                <a:latin typeface="+mj-lt"/>
              </a:rPr>
              <a:t>success for ALL learners</a:t>
            </a:r>
          </a:p>
        </p:txBody>
      </p:sp>
      <p:sp>
        <p:nvSpPr>
          <p:cNvPr id="23" name="Month, 01, 2021"/>
          <p:cNvSpPr txBox="1"/>
          <p:nvPr/>
        </p:nvSpPr>
        <p:spPr>
          <a:xfrm>
            <a:off x="5116126" y="1223266"/>
            <a:ext cx="6750207" cy="538096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p>
            <a:pPr defTabSz="2438337">
              <a:defRPr sz="2000" spc="120">
                <a:solidFill>
                  <a:srgbClr val="FFFFFF"/>
                </a:solidFill>
                <a:latin typeface="Lato Regular"/>
                <a:ea typeface="Lato Regular"/>
                <a:cs typeface="Lato Regular"/>
                <a:sym typeface="Lato Regular"/>
              </a:defRPr>
            </a:pPr>
            <a:r>
              <a:rPr lang="en-US" sz="1700" b="1" spc="110" dirty="0">
                <a:solidFill>
                  <a:schemeClr val="accent1">
                    <a:lumMod val="50000"/>
                  </a:schemeClr>
                </a:solidFill>
                <a:latin typeface="+mj-lt"/>
                <a:ea typeface="Lato Black"/>
                <a:cs typeface="Lato Black"/>
                <a:sym typeface="Lato Black"/>
              </a:rPr>
              <a:t>Respect</a:t>
            </a:r>
            <a:br>
              <a:rPr lang="en-US" sz="1700" b="1" spc="110" dirty="0">
                <a:solidFill>
                  <a:schemeClr val="accent1">
                    <a:lumMod val="50000"/>
                  </a:schemeClr>
                </a:solidFill>
                <a:latin typeface="+mj-lt"/>
                <a:ea typeface="Lato Black"/>
                <a:cs typeface="Lato Black"/>
                <a:sym typeface="Lato Black"/>
              </a:rPr>
            </a:br>
            <a:r>
              <a:rPr lang="en-US" sz="1700" spc="110" dirty="0">
                <a:solidFill>
                  <a:schemeClr val="accent1">
                    <a:lumMod val="50000"/>
                  </a:schemeClr>
                </a:solidFill>
                <a:latin typeface="+mj-lt"/>
                <a:ea typeface="Lato Black"/>
                <a:cs typeface="Lato Black"/>
                <a:sym typeface="Lato Black"/>
              </a:rPr>
              <a:t>We foster respectful relationships that build trust, safety and well-being.</a:t>
            </a:r>
          </a:p>
          <a:p>
            <a:pPr defTabSz="2438337">
              <a:defRPr sz="2000" spc="120">
                <a:solidFill>
                  <a:srgbClr val="FFFFFF"/>
                </a:solidFill>
                <a:latin typeface="Lato Regular"/>
                <a:ea typeface="Lato Regular"/>
                <a:cs typeface="Lato Regular"/>
                <a:sym typeface="Lato Regular"/>
              </a:defRPr>
            </a:pPr>
            <a:r>
              <a:rPr lang="en-US" sz="1700" b="1" spc="110" dirty="0" smtClean="0">
                <a:solidFill>
                  <a:schemeClr val="accent1">
                    <a:lumMod val="50000"/>
                  </a:schemeClr>
                </a:solidFill>
                <a:latin typeface="+mj-lt"/>
                <a:ea typeface="Lato Black"/>
                <a:cs typeface="Lato Black"/>
                <a:sym typeface="Lato Black"/>
              </a:rPr>
              <a:t>Equity</a:t>
            </a:r>
            <a:r>
              <a:rPr lang="en-US" sz="1700" b="1" spc="110" dirty="0">
                <a:solidFill>
                  <a:schemeClr val="accent1">
                    <a:lumMod val="50000"/>
                  </a:schemeClr>
                </a:solidFill>
                <a:latin typeface="+mj-lt"/>
                <a:ea typeface="Lato Black"/>
                <a:cs typeface="Lato Black"/>
                <a:sym typeface="Lato Black"/>
              </a:rPr>
              <a:t/>
            </a:r>
            <a:br>
              <a:rPr lang="en-US" sz="1700" b="1" spc="110" dirty="0">
                <a:solidFill>
                  <a:schemeClr val="accent1">
                    <a:lumMod val="50000"/>
                  </a:schemeClr>
                </a:solidFill>
                <a:latin typeface="+mj-lt"/>
                <a:ea typeface="Lato Black"/>
                <a:cs typeface="Lato Black"/>
                <a:sym typeface="Lato Black"/>
              </a:rPr>
            </a:br>
            <a:r>
              <a:rPr lang="en-US" sz="1700" spc="110" dirty="0">
                <a:solidFill>
                  <a:schemeClr val="accent1">
                    <a:lumMod val="50000"/>
                  </a:schemeClr>
                </a:solidFill>
                <a:latin typeface="+mj-lt"/>
                <a:ea typeface="Lato Black"/>
                <a:cs typeface="Lato Black"/>
                <a:sym typeface="Lato Black"/>
              </a:rPr>
              <a:t>We strive to build learning environments that are equitable, </a:t>
            </a:r>
            <a:r>
              <a:rPr lang="en-US" sz="1700" spc="110" dirty="0" err="1">
                <a:solidFill>
                  <a:schemeClr val="accent1">
                    <a:lumMod val="50000"/>
                  </a:schemeClr>
                </a:solidFill>
                <a:latin typeface="+mj-lt"/>
                <a:ea typeface="Lato Black"/>
                <a:cs typeface="Lato Black"/>
                <a:sym typeface="Lato Black"/>
              </a:rPr>
              <a:t>honour</a:t>
            </a:r>
            <a:r>
              <a:rPr lang="en-US" sz="1700" spc="110" dirty="0">
                <a:solidFill>
                  <a:schemeClr val="accent1">
                    <a:lumMod val="50000"/>
                  </a:schemeClr>
                </a:solidFill>
                <a:latin typeface="+mj-lt"/>
                <a:ea typeface="Lato Black"/>
                <a:cs typeface="Lato Black"/>
                <a:sym typeface="Lato Black"/>
              </a:rPr>
              <a:t> diversity and inclusion, are safe, caring and healthy places to work and learn.</a:t>
            </a:r>
          </a:p>
          <a:p>
            <a:pPr defTabSz="2438337">
              <a:defRPr sz="2000" spc="120">
                <a:solidFill>
                  <a:srgbClr val="FFFFFF"/>
                </a:solidFill>
                <a:latin typeface="Lato Regular"/>
                <a:ea typeface="Lato Regular"/>
                <a:cs typeface="Lato Regular"/>
                <a:sym typeface="Lato Regular"/>
              </a:defRPr>
            </a:pPr>
            <a:r>
              <a:rPr lang="en-US" sz="1700" b="1" spc="110" dirty="0" smtClean="0">
                <a:solidFill>
                  <a:schemeClr val="accent1">
                    <a:lumMod val="50000"/>
                  </a:schemeClr>
                </a:solidFill>
                <a:latin typeface="+mj-lt"/>
                <a:ea typeface="Lato Black"/>
                <a:cs typeface="Lato Black"/>
                <a:sym typeface="Lato Black"/>
              </a:rPr>
              <a:t>Integrity</a:t>
            </a:r>
            <a:r>
              <a:rPr lang="en-US" sz="1700" b="1" spc="110" dirty="0">
                <a:solidFill>
                  <a:schemeClr val="accent1">
                    <a:lumMod val="50000"/>
                  </a:schemeClr>
                </a:solidFill>
                <a:latin typeface="+mj-lt"/>
                <a:ea typeface="Lato Black"/>
                <a:cs typeface="Lato Black"/>
                <a:sym typeface="Lato Black"/>
              </a:rPr>
              <a:t/>
            </a:r>
            <a:br>
              <a:rPr lang="en-US" sz="1700" b="1" spc="110" dirty="0">
                <a:solidFill>
                  <a:schemeClr val="accent1">
                    <a:lumMod val="50000"/>
                  </a:schemeClr>
                </a:solidFill>
                <a:latin typeface="+mj-lt"/>
                <a:ea typeface="Lato Black"/>
                <a:cs typeface="Lato Black"/>
                <a:sym typeface="Lato Black"/>
              </a:rPr>
            </a:br>
            <a:r>
              <a:rPr lang="en-US" sz="1700" spc="110" dirty="0">
                <a:solidFill>
                  <a:schemeClr val="accent1">
                    <a:lumMod val="50000"/>
                  </a:schemeClr>
                </a:solidFill>
                <a:latin typeface="+mj-lt"/>
                <a:ea typeface="Lato Black"/>
                <a:cs typeface="Lato Black"/>
                <a:sym typeface="Lato Black"/>
              </a:rPr>
              <a:t>We nurture a sense of self-awareness, responsibility and honesty to become environmental stewards and morally upright global citizens.</a:t>
            </a:r>
          </a:p>
          <a:p>
            <a:pPr algn="l" defTabSz="2438337">
              <a:defRPr sz="2000" spc="120">
                <a:solidFill>
                  <a:srgbClr val="FFFFFF"/>
                </a:solidFill>
                <a:latin typeface="Lato Regular"/>
                <a:ea typeface="Lato Regular"/>
                <a:cs typeface="Lato Regular"/>
                <a:sym typeface="Lato Regular"/>
              </a:defRPr>
            </a:pPr>
            <a:r>
              <a:rPr sz="1700" b="1" spc="110" dirty="0" smtClean="0">
                <a:solidFill>
                  <a:schemeClr val="accent1">
                    <a:lumMod val="50000"/>
                  </a:schemeClr>
                </a:solidFill>
                <a:latin typeface="+mj-lt"/>
                <a:ea typeface="Lato Black"/>
                <a:cs typeface="Lato Black"/>
                <a:sym typeface="Lato Black"/>
              </a:rPr>
              <a:t>Accountability</a:t>
            </a:r>
            <a:r>
              <a:rPr sz="1700" spc="110" dirty="0">
                <a:solidFill>
                  <a:schemeClr val="accent1">
                    <a:lumMod val="50000"/>
                  </a:schemeClr>
                </a:solidFill>
                <a:latin typeface="+mj-lt"/>
                <a:ea typeface="Lato Black"/>
                <a:cs typeface="Lato Black"/>
                <a:sym typeface="Lato Black"/>
              </a:rPr>
              <a:t/>
            </a:r>
            <a:br>
              <a:rPr sz="1700" spc="110" dirty="0">
                <a:solidFill>
                  <a:schemeClr val="accent1">
                    <a:lumMod val="50000"/>
                  </a:schemeClr>
                </a:solidFill>
                <a:latin typeface="+mj-lt"/>
                <a:ea typeface="Lato Black"/>
                <a:cs typeface="Lato Black"/>
                <a:sym typeface="Lato Black"/>
              </a:rPr>
            </a:br>
            <a:r>
              <a:rPr sz="1700" spc="110" dirty="0">
                <a:solidFill>
                  <a:schemeClr val="accent1">
                    <a:lumMod val="50000"/>
                  </a:schemeClr>
                </a:solidFill>
                <a:latin typeface="+mj-lt"/>
                <a:ea typeface="Lato Medium"/>
                <a:cs typeface="Lato Medium"/>
                <a:sym typeface="Lato Medium"/>
              </a:rPr>
              <a:t>We are accountable for ourselves, our students and our communities for professionalism, transparency and quality results</a:t>
            </a:r>
            <a:r>
              <a:rPr sz="1700" spc="110" dirty="0" smtClean="0">
                <a:solidFill>
                  <a:schemeClr val="accent1">
                    <a:lumMod val="50000"/>
                  </a:schemeClr>
                </a:solidFill>
                <a:latin typeface="+mj-lt"/>
                <a:ea typeface="Lato Medium"/>
                <a:cs typeface="Lato Medium"/>
                <a:sym typeface="Lato Medium"/>
              </a:rPr>
              <a:t>.</a:t>
            </a:r>
            <a:endParaRPr lang="en-US" sz="1700" spc="110" dirty="0" smtClean="0">
              <a:solidFill>
                <a:schemeClr val="accent1">
                  <a:lumMod val="50000"/>
                </a:schemeClr>
              </a:solidFill>
              <a:latin typeface="+mj-lt"/>
              <a:ea typeface="Lato Medium"/>
              <a:cs typeface="Lato Medium"/>
              <a:sym typeface="Lato Medium"/>
            </a:endParaRPr>
          </a:p>
          <a:p>
            <a:pPr defTabSz="2438337">
              <a:defRPr sz="2000" spc="120">
                <a:solidFill>
                  <a:srgbClr val="FFFFFF"/>
                </a:solidFill>
                <a:latin typeface="Lato Regular"/>
                <a:ea typeface="Lato Regular"/>
                <a:cs typeface="Lato Regular"/>
                <a:sym typeface="Lato Regular"/>
              </a:defRPr>
            </a:pPr>
            <a:r>
              <a:rPr lang="en-US" sz="1700" b="1" spc="110" dirty="0">
                <a:solidFill>
                  <a:schemeClr val="accent1">
                    <a:lumMod val="50000"/>
                  </a:schemeClr>
                </a:solidFill>
                <a:latin typeface="+mj-lt"/>
                <a:ea typeface="Lato Black"/>
                <a:cs typeface="Lato Black"/>
                <a:sym typeface="Lato Black"/>
              </a:rPr>
              <a:t>Innovation</a:t>
            </a:r>
            <a:r>
              <a:rPr lang="en-US" sz="1700" spc="110" dirty="0">
                <a:solidFill>
                  <a:schemeClr val="accent1">
                    <a:lumMod val="50000"/>
                  </a:schemeClr>
                </a:solidFill>
                <a:latin typeface="+mj-lt"/>
                <a:ea typeface="Lato Black"/>
                <a:cs typeface="Lato Black"/>
                <a:sym typeface="Lato Black"/>
              </a:rPr>
              <a:t/>
            </a:r>
            <a:br>
              <a:rPr lang="en-US" sz="1700" spc="110" dirty="0">
                <a:solidFill>
                  <a:schemeClr val="accent1">
                    <a:lumMod val="50000"/>
                  </a:schemeClr>
                </a:solidFill>
                <a:latin typeface="+mj-lt"/>
                <a:ea typeface="Lato Black"/>
                <a:cs typeface="Lato Black"/>
                <a:sym typeface="Lato Black"/>
              </a:rPr>
            </a:br>
            <a:r>
              <a:rPr lang="en-US" sz="1700" spc="110" dirty="0">
                <a:solidFill>
                  <a:schemeClr val="accent1">
                    <a:lumMod val="50000"/>
                  </a:schemeClr>
                </a:solidFill>
                <a:latin typeface="+mj-lt"/>
                <a:ea typeface="Lato Medium"/>
                <a:cs typeface="Lato Medium"/>
                <a:sym typeface="Lato Medium"/>
              </a:rPr>
              <a:t>We create learning opportunities that are high quality, place-based, creative, and that encourage students to reach their full potential.</a:t>
            </a:r>
          </a:p>
          <a:p>
            <a:pPr algn="l" defTabSz="2438337">
              <a:defRPr sz="2000" spc="120">
                <a:solidFill>
                  <a:srgbClr val="FFFFFF"/>
                </a:solidFill>
                <a:latin typeface="Lato Regular"/>
                <a:ea typeface="Lato Regular"/>
                <a:cs typeface="Lato Regular"/>
                <a:sym typeface="Lato Regular"/>
              </a:defRPr>
            </a:pPr>
            <a:endParaRPr dirty="0">
              <a:solidFill>
                <a:schemeClr val="accent1">
                  <a:lumMod val="50000"/>
                </a:schemeClr>
              </a:solidFill>
              <a:latin typeface="Lato Medium"/>
              <a:ea typeface="Lato Medium"/>
              <a:cs typeface="Lato Medium"/>
              <a:sym typeface="Lato Medium"/>
            </a:endParaRPr>
          </a:p>
        </p:txBody>
      </p:sp>
    </p:spTree>
    <p:extLst>
      <p:ext uri="{BB962C8B-B14F-4D97-AF65-F5344CB8AC3E}">
        <p14:creationId xmlns:p14="http://schemas.microsoft.com/office/powerpoint/2010/main" val="32093136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922FEB43-FF68-47FA-B359-47FB2119CF33}"/>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5</a:t>
            </a:fld>
            <a:endParaRPr lang="en-US" sz="1600" b="1" dirty="0">
              <a:solidFill>
                <a:schemeClr val="bg1"/>
              </a:solidFill>
            </a:endParaRPr>
          </a:p>
        </p:txBody>
      </p:sp>
      <p:sp>
        <p:nvSpPr>
          <p:cNvPr id="6" name="TextBox 5"/>
          <p:cNvSpPr txBox="1"/>
          <p:nvPr/>
        </p:nvSpPr>
        <p:spPr>
          <a:xfrm>
            <a:off x="710220" y="3429000"/>
            <a:ext cx="6705600" cy="461665"/>
          </a:xfrm>
          <a:prstGeom prst="rect">
            <a:avLst/>
          </a:prstGeom>
          <a:noFill/>
        </p:spPr>
        <p:txBody>
          <a:bodyPr wrap="square" rtlCol="0">
            <a:spAutoFit/>
          </a:bodyPr>
          <a:lstStyle/>
          <a:p>
            <a:r>
              <a:rPr lang="en-US" sz="2400" dirty="0" smtClean="0"/>
              <a:t>Increase student sense of belonging.</a:t>
            </a:r>
          </a:p>
        </p:txBody>
      </p:sp>
      <p:sp>
        <p:nvSpPr>
          <p:cNvPr id="7" name="TextBox 6"/>
          <p:cNvSpPr txBox="1"/>
          <p:nvPr/>
        </p:nvSpPr>
        <p:spPr>
          <a:xfrm>
            <a:off x="710220" y="1921163"/>
            <a:ext cx="3797125" cy="646331"/>
          </a:xfrm>
          <a:prstGeom prst="rect">
            <a:avLst/>
          </a:prstGeom>
          <a:solidFill>
            <a:schemeClr val="bg2"/>
          </a:solidFill>
        </p:spPr>
        <p:txBody>
          <a:bodyPr wrap="square" rtlCol="0">
            <a:spAutoFit/>
          </a:bodyPr>
          <a:lstStyle/>
          <a:p>
            <a:r>
              <a:rPr lang="en-US" sz="3600" b="1" dirty="0" smtClean="0">
                <a:solidFill>
                  <a:srgbClr val="3385B3"/>
                </a:solidFill>
              </a:rPr>
              <a:t>Strategic Priority 1</a:t>
            </a:r>
            <a:endParaRPr lang="en-US" sz="3600" b="1" dirty="0">
              <a:solidFill>
                <a:srgbClr val="3385B3"/>
              </a:solidFill>
            </a:endParaRPr>
          </a:p>
        </p:txBody>
      </p:sp>
      <p:pic>
        <p:nvPicPr>
          <p:cNvPr id="13" name="Picture 12"/>
          <p:cNvPicPr>
            <a:picLocks noChangeAspect="1"/>
          </p:cNvPicPr>
          <p:nvPr/>
        </p:nvPicPr>
        <p:blipFill rotWithShape="1">
          <a:blip r:embed="rId3"/>
          <a:srcRect l="26423" r="23527"/>
          <a:stretch/>
        </p:blipFill>
        <p:spPr>
          <a:xfrm>
            <a:off x="6953694" y="-214455"/>
            <a:ext cx="5295014" cy="6349441"/>
          </a:xfrm>
          <a:prstGeom prst="rect">
            <a:avLst/>
          </a:prstGeom>
        </p:spPr>
      </p:pic>
      <p:pic>
        <p:nvPicPr>
          <p:cNvPr id="11" name="Picture 10"/>
          <p:cNvPicPr>
            <a:picLocks noChangeAspect="1"/>
          </p:cNvPicPr>
          <p:nvPr/>
        </p:nvPicPr>
        <p:blipFill rotWithShape="1">
          <a:blip r:embed="rId4"/>
          <a:srcRect l="2753" b="18534"/>
          <a:stretch/>
        </p:blipFill>
        <p:spPr>
          <a:xfrm>
            <a:off x="6836733" y="3426920"/>
            <a:ext cx="5508097" cy="2994744"/>
          </a:xfrm>
          <a:prstGeom prst="rect">
            <a:avLst/>
          </a:prstGeom>
        </p:spPr>
      </p:pic>
    </p:spTree>
    <p:extLst>
      <p:ext uri="{BB962C8B-B14F-4D97-AF65-F5344CB8AC3E}">
        <p14:creationId xmlns:p14="http://schemas.microsoft.com/office/powerpoint/2010/main" val="28910402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AD0BDB9-3829-407E-8EC9-6D74D8028B95}"/>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6</a:t>
            </a:fld>
            <a:endParaRPr lang="en-US" sz="1600" b="1" dirty="0">
              <a:solidFill>
                <a:schemeClr val="bg1"/>
              </a:solidFill>
            </a:endParaRPr>
          </a:p>
        </p:txBody>
      </p:sp>
      <p:grpSp>
        <p:nvGrpSpPr>
          <p:cNvPr id="2" name="Group 1"/>
          <p:cNvGrpSpPr/>
          <p:nvPr/>
        </p:nvGrpSpPr>
        <p:grpSpPr>
          <a:xfrm>
            <a:off x="4986670" y="1201478"/>
            <a:ext cx="5433509" cy="5109724"/>
            <a:chOff x="4986670" y="1201478"/>
            <a:chExt cx="5433509" cy="5109724"/>
          </a:xfrm>
        </p:grpSpPr>
        <p:graphicFrame>
          <p:nvGraphicFramePr>
            <p:cNvPr id="5" name="2D Donut Chart"/>
            <p:cNvGraphicFramePr/>
            <p:nvPr>
              <p:extLst>
                <p:ext uri="{D42A27DB-BD31-4B8C-83A1-F6EECF244321}">
                  <p14:modId xmlns:p14="http://schemas.microsoft.com/office/powerpoint/2010/main" val="846771109"/>
                </p:ext>
              </p:extLst>
            </p:nvPr>
          </p:nvGraphicFramePr>
          <p:xfrm>
            <a:off x="4986670" y="1201478"/>
            <a:ext cx="4716129" cy="4788385"/>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p:cNvPicPr>
              <a:picLocks noChangeAspect="1"/>
            </p:cNvPicPr>
            <p:nvPr/>
          </p:nvPicPr>
          <p:blipFill>
            <a:blip r:embed="rId4"/>
            <a:stretch>
              <a:fillRect/>
            </a:stretch>
          </p:blipFill>
          <p:spPr>
            <a:xfrm>
              <a:off x="7963785" y="4839891"/>
              <a:ext cx="2456394" cy="1471311"/>
            </a:xfrm>
            <a:prstGeom prst="rect">
              <a:avLst/>
            </a:prstGeom>
          </p:spPr>
        </p:pic>
      </p:grpSp>
      <p:sp>
        <p:nvSpPr>
          <p:cNvPr id="7" name="Lorem ipsum dolor sit amet, consectetur adipiscing elit, sed do eiusmod tempor incididunt ut labore et dolore magna aliqua. Aliquam id diam maecenas ultricies mi. Pharetra pharetra massa massa ultricies mi quis hendrerit dolor magna. Mauris augue neque g"/>
          <p:cNvSpPr txBox="1"/>
          <p:nvPr/>
        </p:nvSpPr>
        <p:spPr>
          <a:xfrm>
            <a:off x="528079" y="1450885"/>
            <a:ext cx="3517449" cy="476027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lgn="l" defTabSz="2438337">
              <a:lnSpc>
                <a:spcPct val="110000"/>
              </a:lnSpc>
              <a:spcBef>
                <a:spcPts val="2000"/>
              </a:spcBef>
              <a:defRPr>
                <a:solidFill>
                  <a:srgbClr val="225572"/>
                </a:solidFill>
                <a:latin typeface="Lato Regular"/>
                <a:ea typeface="Lato Regular"/>
                <a:cs typeface="Lato Regular"/>
                <a:sym typeface="Lato Regular"/>
              </a:defRPr>
            </a:lvl1pPr>
          </a:lstStyle>
          <a:p>
            <a:r>
              <a:rPr lang="en-US" sz="2000" dirty="0" smtClean="0">
                <a:solidFill>
                  <a:srgbClr val="397692"/>
                </a:solidFill>
                <a:latin typeface="+mn-lt"/>
              </a:rPr>
              <a:t>One of the questions on the Grade 4 and 7 Student Learning Survey asks “Is school a place where you feel like you belong?”</a:t>
            </a:r>
          </a:p>
          <a:p>
            <a:r>
              <a:rPr lang="en-US" sz="2000" dirty="0" smtClean="0">
                <a:solidFill>
                  <a:srgbClr val="397692"/>
                </a:solidFill>
                <a:latin typeface="+mn-lt"/>
              </a:rPr>
              <a:t>The results tell </a:t>
            </a:r>
            <a:r>
              <a:rPr lang="en-US" sz="2000" dirty="0">
                <a:solidFill>
                  <a:srgbClr val="397692"/>
                </a:solidFill>
                <a:latin typeface="+mn-lt"/>
              </a:rPr>
              <a:t>us </a:t>
            </a:r>
            <a:r>
              <a:rPr lang="en-US" sz="2000" dirty="0" smtClean="0">
                <a:solidFill>
                  <a:srgbClr val="397692"/>
                </a:solidFill>
                <a:latin typeface="+mn-lt"/>
              </a:rPr>
              <a:t>that approximately </a:t>
            </a:r>
            <a:r>
              <a:rPr lang="en-US" sz="2000" dirty="0">
                <a:solidFill>
                  <a:srgbClr val="CCCC00"/>
                </a:solidFill>
                <a:latin typeface="+mn-lt"/>
              </a:rPr>
              <a:t>1</a:t>
            </a:r>
            <a:r>
              <a:rPr lang="en-US" sz="2000" dirty="0" smtClean="0">
                <a:solidFill>
                  <a:srgbClr val="CCCC00"/>
                </a:solidFill>
                <a:latin typeface="+mn-lt"/>
              </a:rPr>
              <a:t> </a:t>
            </a:r>
            <a:r>
              <a:rPr lang="en-US" sz="2000" dirty="0">
                <a:solidFill>
                  <a:srgbClr val="CCCC00"/>
                </a:solidFill>
                <a:latin typeface="+mn-lt"/>
              </a:rPr>
              <a:t>in 5</a:t>
            </a:r>
            <a:r>
              <a:rPr lang="en-US" sz="2000" dirty="0" smtClean="0">
                <a:solidFill>
                  <a:srgbClr val="CCCC00"/>
                </a:solidFill>
                <a:latin typeface="+mn-lt"/>
              </a:rPr>
              <a:t> </a:t>
            </a:r>
            <a:r>
              <a:rPr lang="en-US" sz="2000" dirty="0">
                <a:solidFill>
                  <a:srgbClr val="CCCC00"/>
                </a:solidFill>
                <a:latin typeface="+mn-lt"/>
              </a:rPr>
              <a:t>students </a:t>
            </a:r>
            <a:r>
              <a:rPr lang="en-US" sz="2000" dirty="0">
                <a:solidFill>
                  <a:srgbClr val="397692"/>
                </a:solidFill>
                <a:latin typeface="+mn-lt"/>
              </a:rPr>
              <a:t>does not feel like they always belong at school. This requires the </a:t>
            </a:r>
            <a:r>
              <a:rPr lang="en-US" sz="2000" dirty="0" smtClean="0">
                <a:solidFill>
                  <a:srgbClr val="397692"/>
                </a:solidFill>
                <a:latin typeface="+mn-lt"/>
              </a:rPr>
              <a:t>continued attention of staff, as </a:t>
            </a:r>
            <a:r>
              <a:rPr lang="en-US" sz="2000" dirty="0">
                <a:solidFill>
                  <a:srgbClr val="397692"/>
                </a:solidFill>
                <a:latin typeface="+mn-lt"/>
              </a:rPr>
              <a:t>a healthy sense of belonging </a:t>
            </a:r>
            <a:r>
              <a:rPr lang="en-US" sz="2000" dirty="0" smtClean="0">
                <a:solidFill>
                  <a:srgbClr val="397692"/>
                </a:solidFill>
                <a:latin typeface="+mn-lt"/>
              </a:rPr>
              <a:t>is positively associated with academic success and motivation.</a:t>
            </a:r>
          </a:p>
        </p:txBody>
      </p:sp>
    </p:spTree>
    <p:extLst>
      <p:ext uri="{BB962C8B-B14F-4D97-AF65-F5344CB8AC3E}">
        <p14:creationId xmlns:p14="http://schemas.microsoft.com/office/powerpoint/2010/main" val="151994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AD0BDB9-3829-407E-8EC9-6D74D8028B95}"/>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7</a:t>
            </a:fld>
            <a:endParaRPr lang="en-US" sz="1600" b="1" dirty="0">
              <a:solidFill>
                <a:schemeClr val="bg1"/>
              </a:solidFill>
            </a:endParaRPr>
          </a:p>
        </p:txBody>
      </p:sp>
      <p:sp>
        <p:nvSpPr>
          <p:cNvPr id="2" name="TextBox 1"/>
          <p:cNvSpPr txBox="1"/>
          <p:nvPr/>
        </p:nvSpPr>
        <p:spPr>
          <a:xfrm>
            <a:off x="508005" y="1499353"/>
            <a:ext cx="4666105" cy="4247317"/>
          </a:xfrm>
          <a:prstGeom prst="rect">
            <a:avLst/>
          </a:prstGeom>
          <a:noFill/>
        </p:spPr>
        <p:txBody>
          <a:bodyPr wrap="square" rtlCol="0">
            <a:spAutoFit/>
          </a:bodyPr>
          <a:lstStyle/>
          <a:p>
            <a:r>
              <a:rPr lang="en-US" dirty="0" smtClean="0">
                <a:solidFill>
                  <a:srgbClr val="397692"/>
                </a:solidFill>
              </a:rPr>
              <a:t>The Middle Years Development Instrument (MDI) is a self-report questionnaire completed by Grade 5 students during the 2021-22 school year. It asks students how they think and feel about their experiences inside and outside of school.</a:t>
            </a:r>
          </a:p>
          <a:p>
            <a:endParaRPr lang="en-US" dirty="0" smtClean="0">
              <a:solidFill>
                <a:srgbClr val="397692"/>
              </a:solidFill>
            </a:endParaRPr>
          </a:p>
          <a:p>
            <a:r>
              <a:rPr lang="en-US" dirty="0" smtClean="0">
                <a:solidFill>
                  <a:srgbClr val="397692"/>
                </a:solidFill>
              </a:rPr>
              <a:t>School belonging is the </a:t>
            </a:r>
            <a:r>
              <a:rPr lang="en-US" dirty="0">
                <a:solidFill>
                  <a:srgbClr val="397692"/>
                </a:solidFill>
              </a:rPr>
              <a:t>d</a:t>
            </a:r>
            <a:r>
              <a:rPr lang="en-US" dirty="0" smtClean="0">
                <a:solidFill>
                  <a:srgbClr val="397692"/>
                </a:solidFill>
              </a:rPr>
              <a:t>egree to which children feel connected and valued at their school. For example, “I feel like I am important to this school.” These results tell us that </a:t>
            </a:r>
            <a:r>
              <a:rPr lang="en-US" dirty="0">
                <a:solidFill>
                  <a:srgbClr val="CCCC00"/>
                </a:solidFill>
              </a:rPr>
              <a:t>1 in </a:t>
            </a:r>
            <a:r>
              <a:rPr lang="en-US" dirty="0" smtClean="0">
                <a:solidFill>
                  <a:srgbClr val="CCCC00"/>
                </a:solidFill>
              </a:rPr>
              <a:t>4 Grade 5 </a:t>
            </a:r>
            <a:r>
              <a:rPr lang="en-US" dirty="0">
                <a:solidFill>
                  <a:srgbClr val="CCCC00"/>
                </a:solidFill>
              </a:rPr>
              <a:t>students</a:t>
            </a:r>
            <a:r>
              <a:rPr lang="en-US" dirty="0">
                <a:solidFill>
                  <a:srgbClr val="397692"/>
                </a:solidFill>
              </a:rPr>
              <a:t> </a:t>
            </a:r>
            <a:r>
              <a:rPr lang="en-US" dirty="0" smtClean="0">
                <a:solidFill>
                  <a:srgbClr val="397692"/>
                </a:solidFill>
              </a:rPr>
              <a:t>(Grade </a:t>
            </a:r>
            <a:r>
              <a:rPr lang="en-US" dirty="0">
                <a:solidFill>
                  <a:srgbClr val="397692"/>
                </a:solidFill>
              </a:rPr>
              <a:t>6 students in 2022-23) </a:t>
            </a:r>
            <a:r>
              <a:rPr lang="en-US" dirty="0" smtClean="0">
                <a:solidFill>
                  <a:srgbClr val="397692"/>
                </a:solidFill>
              </a:rPr>
              <a:t>are not feeling a significant connection to school. We will follow this cohort of students closely for the upcoming year.</a:t>
            </a:r>
            <a:endParaRPr lang="en-US" dirty="0">
              <a:solidFill>
                <a:srgbClr val="397692"/>
              </a:solidFill>
            </a:endParaRPr>
          </a:p>
        </p:txBody>
      </p:sp>
      <p:graphicFrame>
        <p:nvGraphicFramePr>
          <p:cNvPr id="5" name="2D Donut Chart"/>
          <p:cNvGraphicFramePr/>
          <p:nvPr>
            <p:extLst>
              <p:ext uri="{D42A27DB-BD31-4B8C-83A1-F6EECF244321}">
                <p14:modId xmlns:p14="http://schemas.microsoft.com/office/powerpoint/2010/main" val="121455815"/>
              </p:ext>
            </p:extLst>
          </p:nvPr>
        </p:nvGraphicFramePr>
        <p:xfrm>
          <a:off x="6667500" y="965200"/>
          <a:ext cx="5130799" cy="54564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000992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064BFF-1E0E-4035-8B5C-BFB6C2A45509}"/>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8</a:t>
            </a:fld>
            <a:endParaRPr lang="en-US" sz="1600" b="1" dirty="0">
              <a:solidFill>
                <a:schemeClr val="bg1"/>
              </a:solidFill>
            </a:endParaRPr>
          </a:p>
        </p:txBody>
      </p:sp>
      <p:sp>
        <p:nvSpPr>
          <p:cNvPr id="4" name="TextBox 3"/>
          <p:cNvSpPr txBox="1"/>
          <p:nvPr/>
        </p:nvSpPr>
        <p:spPr>
          <a:xfrm>
            <a:off x="1126066" y="1405467"/>
            <a:ext cx="3374497" cy="4247317"/>
          </a:xfrm>
          <a:prstGeom prst="rect">
            <a:avLst/>
          </a:prstGeom>
          <a:noFill/>
        </p:spPr>
        <p:txBody>
          <a:bodyPr wrap="square" rtlCol="0">
            <a:spAutoFit/>
          </a:bodyPr>
          <a:lstStyle/>
          <a:p>
            <a:r>
              <a:rPr lang="en-US" dirty="0" smtClean="0">
                <a:solidFill>
                  <a:srgbClr val="397692"/>
                </a:solidFill>
              </a:rPr>
              <a:t>While the Student Learning </a:t>
            </a:r>
            <a:r>
              <a:rPr lang="en-US" dirty="0">
                <a:solidFill>
                  <a:srgbClr val="397692"/>
                </a:solidFill>
              </a:rPr>
              <a:t>S</a:t>
            </a:r>
            <a:r>
              <a:rPr lang="en-US" dirty="0" smtClean="0">
                <a:solidFill>
                  <a:srgbClr val="397692"/>
                </a:solidFill>
              </a:rPr>
              <a:t>urvey showed growth in student sense of belonging, the MDI indicated that</a:t>
            </a:r>
            <a:r>
              <a:rPr lang="en-US" dirty="0">
                <a:solidFill>
                  <a:srgbClr val="397692"/>
                </a:solidFill>
              </a:rPr>
              <a:t> </a:t>
            </a:r>
            <a:r>
              <a:rPr lang="en-US" dirty="0" smtClean="0">
                <a:solidFill>
                  <a:srgbClr val="397692"/>
                </a:solidFill>
              </a:rPr>
              <a:t>26% of Grade 5 students have a low feeling of connection to school.</a:t>
            </a:r>
          </a:p>
          <a:p>
            <a:endParaRPr lang="en-US" dirty="0">
              <a:solidFill>
                <a:srgbClr val="397692"/>
              </a:solidFill>
            </a:endParaRPr>
          </a:p>
          <a:p>
            <a:r>
              <a:rPr lang="en-US" dirty="0" smtClean="0">
                <a:solidFill>
                  <a:srgbClr val="397692"/>
                </a:solidFill>
              </a:rPr>
              <a:t>We suspect that the transition to a new school, the pandemic, and not knowing the adults in the building had a negative effect.  We want to increase this number as learning happens best when students’ socio-emotional needs are met.</a:t>
            </a:r>
            <a:endParaRPr lang="en-US" dirty="0">
              <a:solidFill>
                <a:srgbClr val="397692"/>
              </a:solidFill>
            </a:endParaRPr>
          </a:p>
        </p:txBody>
      </p:sp>
      <p:sp>
        <p:nvSpPr>
          <p:cNvPr id="5" name="TextBox 4"/>
          <p:cNvSpPr txBox="1"/>
          <p:nvPr/>
        </p:nvSpPr>
        <p:spPr>
          <a:xfrm>
            <a:off x="5054600" y="1405467"/>
            <a:ext cx="3189288" cy="1200329"/>
          </a:xfrm>
          <a:prstGeom prst="rect">
            <a:avLst/>
          </a:prstGeom>
          <a:noFill/>
        </p:spPr>
        <p:txBody>
          <a:bodyPr wrap="square" rtlCol="0">
            <a:spAutoFit/>
          </a:bodyPr>
          <a:lstStyle/>
          <a:p>
            <a:r>
              <a:rPr lang="en-US" dirty="0" smtClean="0">
                <a:solidFill>
                  <a:srgbClr val="397692"/>
                </a:solidFill>
              </a:rPr>
              <a:t>Student sense of belonging will improve with increased positive interactions with peers and adults at Lady Grey.  </a:t>
            </a:r>
            <a:endParaRPr lang="en-US" dirty="0">
              <a:solidFill>
                <a:srgbClr val="397692"/>
              </a:solidFill>
            </a:endParaRPr>
          </a:p>
        </p:txBody>
      </p:sp>
      <p:sp>
        <p:nvSpPr>
          <p:cNvPr id="7" name="TextBox 6"/>
          <p:cNvSpPr txBox="1"/>
          <p:nvPr/>
        </p:nvSpPr>
        <p:spPr>
          <a:xfrm>
            <a:off x="8644467" y="1405467"/>
            <a:ext cx="2717800" cy="1754326"/>
          </a:xfrm>
          <a:prstGeom prst="rect">
            <a:avLst/>
          </a:prstGeom>
          <a:noFill/>
        </p:spPr>
        <p:txBody>
          <a:bodyPr wrap="square" rtlCol="0">
            <a:spAutoFit/>
          </a:bodyPr>
          <a:lstStyle/>
          <a:p>
            <a:r>
              <a:rPr lang="en-US" dirty="0" smtClean="0">
                <a:solidFill>
                  <a:srgbClr val="397692"/>
                </a:solidFill>
              </a:rPr>
              <a:t>To what extent will student sense of belonging increase if all staff connect with students in weekly school-culture building activities?</a:t>
            </a:r>
          </a:p>
        </p:txBody>
      </p:sp>
    </p:spTree>
    <p:extLst>
      <p:ext uri="{BB962C8B-B14F-4D97-AF65-F5344CB8AC3E}">
        <p14:creationId xmlns:p14="http://schemas.microsoft.com/office/powerpoint/2010/main" val="12379524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459B83A-B6E2-44C3-A316-006EFFF3B2A9}"/>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9</a:t>
            </a:fld>
            <a:endParaRPr lang="en-US" sz="1600" b="1" dirty="0">
              <a:solidFill>
                <a:schemeClr val="bg1"/>
              </a:solidFill>
            </a:endParaRPr>
          </a:p>
        </p:txBody>
      </p:sp>
      <p:sp>
        <p:nvSpPr>
          <p:cNvPr id="2" name="TextBox 1"/>
          <p:cNvSpPr txBox="1"/>
          <p:nvPr/>
        </p:nvSpPr>
        <p:spPr>
          <a:xfrm>
            <a:off x="1820487" y="3998345"/>
            <a:ext cx="1571105" cy="1908215"/>
          </a:xfrm>
          <a:prstGeom prst="rect">
            <a:avLst/>
          </a:prstGeom>
          <a:noFill/>
        </p:spPr>
        <p:txBody>
          <a:bodyPr wrap="square" rtlCol="0">
            <a:spAutoFit/>
          </a:bodyPr>
          <a:lstStyle/>
          <a:p>
            <a:r>
              <a:rPr lang="en-US" sz="1400" dirty="0" smtClean="0">
                <a:solidFill>
                  <a:schemeClr val="bg1"/>
                </a:solidFill>
              </a:rPr>
              <a:t>- Review student belonging information monthly at all staff meetings </a:t>
            </a:r>
          </a:p>
          <a:p>
            <a:endParaRPr lang="en-US" sz="1600" dirty="0">
              <a:solidFill>
                <a:schemeClr val="bg1"/>
              </a:solidFill>
            </a:endParaRPr>
          </a:p>
          <a:p>
            <a:endParaRPr lang="en-US" sz="1600" dirty="0" smtClean="0">
              <a:solidFill>
                <a:schemeClr val="bg1"/>
              </a:solidFill>
            </a:endParaRPr>
          </a:p>
          <a:p>
            <a:r>
              <a:rPr lang="en-US" sz="1600" dirty="0" smtClean="0">
                <a:solidFill>
                  <a:schemeClr val="bg1"/>
                </a:solidFill>
              </a:rPr>
              <a:t> </a:t>
            </a:r>
            <a:endParaRPr lang="en-US" sz="1600" dirty="0">
              <a:solidFill>
                <a:schemeClr val="bg1"/>
              </a:solidFill>
            </a:endParaRPr>
          </a:p>
        </p:txBody>
      </p:sp>
      <p:sp>
        <p:nvSpPr>
          <p:cNvPr id="4" name="TextBox 3"/>
          <p:cNvSpPr txBox="1"/>
          <p:nvPr/>
        </p:nvSpPr>
        <p:spPr>
          <a:xfrm>
            <a:off x="8847513" y="3935037"/>
            <a:ext cx="1571105" cy="2339102"/>
          </a:xfrm>
          <a:prstGeom prst="rect">
            <a:avLst/>
          </a:prstGeom>
          <a:noFill/>
        </p:spPr>
        <p:txBody>
          <a:bodyPr wrap="square" rtlCol="0">
            <a:spAutoFit/>
          </a:bodyPr>
          <a:lstStyle/>
          <a:p>
            <a:r>
              <a:rPr lang="en-US" sz="1400" dirty="0" smtClean="0">
                <a:solidFill>
                  <a:schemeClr val="bg1"/>
                </a:solidFill>
              </a:rPr>
              <a:t>- Friday collaborative block</a:t>
            </a:r>
          </a:p>
          <a:p>
            <a:r>
              <a:rPr lang="en-US" sz="1400" dirty="0" smtClean="0">
                <a:solidFill>
                  <a:schemeClr val="bg1"/>
                </a:solidFill>
              </a:rPr>
              <a:t>- School-culture assemblies</a:t>
            </a:r>
          </a:p>
          <a:p>
            <a:r>
              <a:rPr lang="en-US" sz="1400" dirty="0" smtClean="0">
                <a:solidFill>
                  <a:schemeClr val="bg1"/>
                </a:solidFill>
              </a:rPr>
              <a:t>- Lunchtime clubs</a:t>
            </a:r>
          </a:p>
          <a:p>
            <a:r>
              <a:rPr lang="en-US" sz="1400" dirty="0" smtClean="0">
                <a:solidFill>
                  <a:schemeClr val="bg1"/>
                </a:solidFill>
              </a:rPr>
              <a:t>- Instructional rounds</a:t>
            </a:r>
          </a:p>
          <a:p>
            <a:endParaRPr lang="en-US" sz="1600" dirty="0">
              <a:solidFill>
                <a:schemeClr val="bg1"/>
              </a:solidFill>
            </a:endParaRPr>
          </a:p>
          <a:p>
            <a:endParaRPr lang="en-US" sz="1600" dirty="0" smtClean="0">
              <a:solidFill>
                <a:schemeClr val="bg1"/>
              </a:solidFill>
            </a:endParaRPr>
          </a:p>
          <a:p>
            <a:r>
              <a:rPr lang="en-US" sz="1600" dirty="0" smtClean="0">
                <a:solidFill>
                  <a:schemeClr val="bg1"/>
                </a:solidFill>
              </a:rPr>
              <a:t> </a:t>
            </a:r>
            <a:endParaRPr lang="en-US" sz="1600" dirty="0">
              <a:solidFill>
                <a:schemeClr val="bg1"/>
              </a:solidFill>
            </a:endParaRPr>
          </a:p>
        </p:txBody>
      </p:sp>
      <p:sp>
        <p:nvSpPr>
          <p:cNvPr id="5" name="TextBox 4"/>
          <p:cNvSpPr txBox="1"/>
          <p:nvPr/>
        </p:nvSpPr>
        <p:spPr>
          <a:xfrm>
            <a:off x="3571702" y="3773552"/>
            <a:ext cx="1632065" cy="2308324"/>
          </a:xfrm>
          <a:prstGeom prst="rect">
            <a:avLst/>
          </a:prstGeom>
          <a:noFill/>
        </p:spPr>
        <p:txBody>
          <a:bodyPr wrap="square" rtlCol="0">
            <a:spAutoFit/>
          </a:bodyPr>
          <a:lstStyle/>
          <a:p>
            <a:r>
              <a:rPr lang="en-US" sz="1400" dirty="0">
                <a:solidFill>
                  <a:schemeClr val="bg1"/>
                </a:solidFill>
              </a:rPr>
              <a:t>- Show continuous improvement on monthly school questions</a:t>
            </a:r>
          </a:p>
          <a:p>
            <a:r>
              <a:rPr lang="en-US" sz="1400" dirty="0">
                <a:solidFill>
                  <a:schemeClr val="bg1"/>
                </a:solidFill>
              </a:rPr>
              <a:t>- 80% of students reporting </a:t>
            </a:r>
            <a:r>
              <a:rPr lang="en-US" sz="1400" i="1" dirty="0">
                <a:solidFill>
                  <a:schemeClr val="bg1"/>
                </a:solidFill>
              </a:rPr>
              <a:t>Most of the Time </a:t>
            </a:r>
            <a:r>
              <a:rPr lang="en-US" sz="1400" dirty="0">
                <a:solidFill>
                  <a:schemeClr val="bg1"/>
                </a:solidFill>
              </a:rPr>
              <a:t>or </a:t>
            </a:r>
            <a:r>
              <a:rPr lang="en-US" sz="1400" i="1" dirty="0">
                <a:solidFill>
                  <a:schemeClr val="bg1"/>
                </a:solidFill>
              </a:rPr>
              <a:t>All of the Time </a:t>
            </a:r>
            <a:r>
              <a:rPr lang="en-US" sz="1400" dirty="0">
                <a:solidFill>
                  <a:schemeClr val="bg1"/>
                </a:solidFill>
              </a:rPr>
              <a:t>on the SLS</a:t>
            </a:r>
          </a:p>
          <a:p>
            <a:endParaRPr lang="en-US" sz="1600" dirty="0" smtClean="0">
              <a:solidFill>
                <a:schemeClr val="bg1"/>
              </a:solidFill>
            </a:endParaRPr>
          </a:p>
          <a:p>
            <a:r>
              <a:rPr lang="en-US" sz="1600" dirty="0" smtClean="0">
                <a:solidFill>
                  <a:schemeClr val="bg1"/>
                </a:solidFill>
              </a:rPr>
              <a:t> </a:t>
            </a:r>
            <a:endParaRPr lang="en-US" sz="1600" dirty="0">
              <a:solidFill>
                <a:schemeClr val="bg1"/>
              </a:solidFill>
            </a:endParaRPr>
          </a:p>
        </p:txBody>
      </p:sp>
      <p:sp>
        <p:nvSpPr>
          <p:cNvPr id="6" name="TextBox 5"/>
          <p:cNvSpPr txBox="1"/>
          <p:nvPr/>
        </p:nvSpPr>
        <p:spPr>
          <a:xfrm>
            <a:off x="5317375" y="3902318"/>
            <a:ext cx="1571105" cy="1415772"/>
          </a:xfrm>
          <a:prstGeom prst="rect">
            <a:avLst/>
          </a:prstGeom>
          <a:noFill/>
        </p:spPr>
        <p:txBody>
          <a:bodyPr wrap="square" rtlCol="0">
            <a:spAutoFit/>
          </a:bodyPr>
          <a:lstStyle/>
          <a:p>
            <a:r>
              <a:rPr lang="en-US" sz="1400" dirty="0">
                <a:solidFill>
                  <a:schemeClr val="bg1"/>
                </a:solidFill>
              </a:rPr>
              <a:t>- Monthly staff meetings</a:t>
            </a:r>
          </a:p>
          <a:p>
            <a:r>
              <a:rPr lang="en-US" sz="1400" dirty="0">
                <a:solidFill>
                  <a:schemeClr val="bg1"/>
                </a:solidFill>
              </a:rPr>
              <a:t>- Term review of locally developed questionnaire</a:t>
            </a:r>
          </a:p>
          <a:p>
            <a:r>
              <a:rPr lang="en-US" sz="1600" dirty="0" smtClean="0">
                <a:solidFill>
                  <a:schemeClr val="bg1"/>
                </a:solidFill>
              </a:rPr>
              <a:t> </a:t>
            </a:r>
            <a:endParaRPr lang="en-US" sz="1600" dirty="0">
              <a:solidFill>
                <a:schemeClr val="bg1"/>
              </a:solidFill>
            </a:endParaRPr>
          </a:p>
        </p:txBody>
      </p:sp>
      <p:sp>
        <p:nvSpPr>
          <p:cNvPr id="7" name="TextBox 6"/>
          <p:cNvSpPr txBox="1"/>
          <p:nvPr/>
        </p:nvSpPr>
        <p:spPr>
          <a:xfrm>
            <a:off x="7082444" y="3902318"/>
            <a:ext cx="1571105" cy="2277547"/>
          </a:xfrm>
          <a:prstGeom prst="rect">
            <a:avLst/>
          </a:prstGeom>
          <a:noFill/>
        </p:spPr>
        <p:txBody>
          <a:bodyPr wrap="square" rtlCol="0">
            <a:spAutoFit/>
          </a:bodyPr>
          <a:lstStyle/>
          <a:p>
            <a:r>
              <a:rPr lang="en-US" sz="1400" dirty="0" smtClean="0">
                <a:solidFill>
                  <a:schemeClr val="bg1"/>
                </a:solidFill>
              </a:rPr>
              <a:t>- 4 Seasons Reconciliation Ed course at staff meetings</a:t>
            </a:r>
          </a:p>
          <a:p>
            <a:r>
              <a:rPr lang="en-US" sz="1400" dirty="0" smtClean="0">
                <a:solidFill>
                  <a:schemeClr val="bg1"/>
                </a:solidFill>
              </a:rPr>
              <a:t>- Trauma-informed pro-d possibilities on pro-d days </a:t>
            </a:r>
          </a:p>
          <a:p>
            <a:r>
              <a:rPr lang="en-US" sz="1400" dirty="0" smtClean="0">
                <a:solidFill>
                  <a:schemeClr val="bg1"/>
                </a:solidFill>
              </a:rPr>
              <a:t>- NVCI training</a:t>
            </a:r>
            <a:endParaRPr lang="en-US" sz="1400" dirty="0">
              <a:solidFill>
                <a:schemeClr val="bg1"/>
              </a:solidFill>
            </a:endParaRPr>
          </a:p>
          <a:p>
            <a:endParaRPr lang="en-US" sz="1400" dirty="0">
              <a:solidFill>
                <a:schemeClr val="bg1"/>
              </a:solidFill>
            </a:endParaRPr>
          </a:p>
          <a:p>
            <a:r>
              <a:rPr lang="en-US" sz="1600" dirty="0" smtClean="0">
                <a:solidFill>
                  <a:schemeClr val="bg1"/>
                </a:solidFill>
              </a:rPr>
              <a:t> </a:t>
            </a:r>
            <a:endParaRPr lang="en-US" sz="1600" dirty="0">
              <a:solidFill>
                <a:schemeClr val="bg1"/>
              </a:solidFill>
            </a:endParaRPr>
          </a:p>
        </p:txBody>
      </p:sp>
    </p:spTree>
    <p:extLst>
      <p:ext uri="{BB962C8B-B14F-4D97-AF65-F5344CB8AC3E}">
        <p14:creationId xmlns:p14="http://schemas.microsoft.com/office/powerpoint/2010/main" val="1402559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GES School Success Plan Sept 9 2022 [Read-Only]" id="{64375793-E03A-46A3-A305-DCFB8048D1BB}" vid="{1F12761F-4D2A-4242-8AE1-A082B5449B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eachers xmlns="852b45cb-0bec-4826-ad49-6bcab430f5da">
      <UserInfo>
        <DisplayName/>
        <AccountId xsi:nil="true"/>
        <AccountType/>
      </UserInfo>
    </Teachers>
    <Self_Registration_Enabled xmlns="852b45cb-0bec-4826-ad49-6bcab430f5da" xsi:nil="true"/>
    <AppVersion xmlns="852b45cb-0bec-4826-ad49-6bcab430f5da" xsi:nil="true"/>
    <LMS_Mappings xmlns="852b45cb-0bec-4826-ad49-6bcab430f5da" xsi:nil="true"/>
    <Invited_Teachers xmlns="852b45cb-0bec-4826-ad49-6bcab430f5da" xsi:nil="true"/>
    <Invited_Students xmlns="852b45cb-0bec-4826-ad49-6bcab430f5da" xsi:nil="true"/>
    <Math_Settings xmlns="852b45cb-0bec-4826-ad49-6bcab430f5da" xsi:nil="true"/>
    <Templates xmlns="852b45cb-0bec-4826-ad49-6bcab430f5da" xsi:nil="true"/>
    <Owner xmlns="852b45cb-0bec-4826-ad49-6bcab430f5da">
      <UserInfo>
        <DisplayName/>
        <AccountId xsi:nil="true"/>
        <AccountType/>
      </UserInfo>
    </Owner>
    <Students xmlns="852b45cb-0bec-4826-ad49-6bcab430f5da">
      <UserInfo>
        <DisplayName/>
        <AccountId xsi:nil="true"/>
        <AccountType/>
      </UserInfo>
    </Students>
    <Student_Groups xmlns="852b45cb-0bec-4826-ad49-6bcab430f5da">
      <UserInfo>
        <DisplayName/>
        <AccountId xsi:nil="true"/>
        <AccountType/>
      </UserInfo>
    </Student_Groups>
    <Distribution_Groups xmlns="852b45cb-0bec-4826-ad49-6bcab430f5da" xsi:nil="true"/>
    <TeamsChannelId xmlns="852b45cb-0bec-4826-ad49-6bcab430f5da" xsi:nil="true"/>
    <IsNotebookLocked xmlns="852b45cb-0bec-4826-ad49-6bcab430f5da" xsi:nil="true"/>
    <NotebookType xmlns="852b45cb-0bec-4826-ad49-6bcab430f5da" xsi:nil="true"/>
    <CultureName xmlns="852b45cb-0bec-4826-ad49-6bcab430f5da" xsi:nil="true"/>
    <DefaultSectionNames xmlns="852b45cb-0bec-4826-ad49-6bcab430f5da" xsi:nil="true"/>
    <Is_Collaboration_Space_Locked xmlns="852b45cb-0bec-4826-ad49-6bcab430f5da" xsi:nil="true"/>
    <Teams_Channel_Section_Location xmlns="852b45cb-0bec-4826-ad49-6bcab430f5da" xsi:nil="true"/>
    <FolderType xmlns="852b45cb-0bec-4826-ad49-6bcab430f5da" xsi:nil="true"/>
    <Has_Teacher_Only_SectionGroup xmlns="852b45cb-0bec-4826-ad49-6bcab430f5d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16EF50F3A27114DBA8DB5080C4D3052" ma:contentTypeVersion="35" ma:contentTypeDescription="Create a new document." ma:contentTypeScope="" ma:versionID="def996e70f60bc1b151005d9e2c1bcae">
  <xsd:schema xmlns:xsd="http://www.w3.org/2001/XMLSchema" xmlns:xs="http://www.w3.org/2001/XMLSchema" xmlns:p="http://schemas.microsoft.com/office/2006/metadata/properties" xmlns:ns3="852b45cb-0bec-4826-ad49-6bcab430f5da" xmlns:ns4="87dd7329-5b23-491a-9303-9043f8a47638" targetNamespace="http://schemas.microsoft.com/office/2006/metadata/properties" ma:root="true" ma:fieldsID="bf5423ac63b6b3f565400809792c2b81" ns3:_="" ns4:_="">
    <xsd:import namespace="852b45cb-0bec-4826-ad49-6bcab430f5da"/>
    <xsd:import namespace="87dd7329-5b23-491a-9303-9043f8a47638"/>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NotebookType" minOccurs="0"/>
                <xsd:element ref="ns3:FolderType" minOccurs="0"/>
                <xsd:element ref="ns3:CultureName" minOccurs="0"/>
                <xsd:element ref="ns3:AppVersion" minOccurs="0"/>
                <xsd:element ref="ns3:TeamsChannelId" minOccurs="0"/>
                <xsd:element ref="ns3:Owner" minOccurs="0"/>
                <xsd:element ref="ns3:Math_Settings" minOccurs="0"/>
                <xsd:element ref="ns3:DefaultSectionNames" minOccurs="0"/>
                <xsd:element ref="ns3:Templates" minOccurs="0"/>
                <xsd:element ref="ns3:Teachers" minOccurs="0"/>
                <xsd:element ref="ns3:Students" minOccurs="0"/>
                <xsd:element ref="ns3:Student_Groups" minOccurs="0"/>
                <xsd:element ref="ns3:Distribution_Groups" minOccurs="0"/>
                <xsd:element ref="ns3:LMS_Mapping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3:IsNotebookLocked" minOccurs="0"/>
                <xsd:element ref="ns3:Teams_Channel_Section_Location"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2b45cb-0bec-4826-ad49-6bcab430f5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NotebookType" ma:index="20" nillable="true" ma:displayName="Notebook Type" ma:internalName="NotebookType">
      <xsd:simpleType>
        <xsd:restriction base="dms:Text"/>
      </xsd:simpleType>
    </xsd:element>
    <xsd:element name="FolderType" ma:index="21" nillable="true" ma:displayName="Folder Type" ma:internalName="FolderType">
      <xsd:simpleType>
        <xsd:restriction base="dms:Text"/>
      </xsd:simpleType>
    </xsd:element>
    <xsd:element name="CultureName" ma:index="22" nillable="true" ma:displayName="Culture Name" ma:internalName="CultureName">
      <xsd:simpleType>
        <xsd:restriction base="dms:Text"/>
      </xsd:simpleType>
    </xsd:element>
    <xsd:element name="AppVersion" ma:index="23" nillable="true" ma:displayName="App Version" ma:internalName="AppVersion">
      <xsd:simpleType>
        <xsd:restriction base="dms:Text"/>
      </xsd:simpleType>
    </xsd:element>
    <xsd:element name="TeamsChannelId" ma:index="24" nillable="true" ma:displayName="Teams Channel Id" ma:internalName="TeamsChannelId">
      <xsd:simpleType>
        <xsd:restriction base="dms:Text"/>
      </xsd:simpleType>
    </xsd:element>
    <xsd:element name="Owner" ma:index="25"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26" nillable="true" ma:displayName="Math Settings" ma:internalName="Math_Settings">
      <xsd:simpleType>
        <xsd:restriction base="dms:Text"/>
      </xsd:simpleType>
    </xsd:element>
    <xsd:element name="DefaultSectionNames" ma:index="27" nillable="true" ma:displayName="Default Section Names" ma:internalName="DefaultSectionNames">
      <xsd:simpleType>
        <xsd:restriction base="dms:Note">
          <xsd:maxLength value="255"/>
        </xsd:restriction>
      </xsd:simpleType>
    </xsd:element>
    <xsd:element name="Templates" ma:index="28" nillable="true" ma:displayName="Templates" ma:internalName="Templates">
      <xsd:simpleType>
        <xsd:restriction base="dms:Note">
          <xsd:maxLength value="255"/>
        </xsd:restriction>
      </xsd:simpleType>
    </xsd:element>
    <xsd:element name="Teachers" ma:index="29"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30"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31"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2" nillable="true" ma:displayName="Distribution Groups" ma:internalName="Distribution_Groups">
      <xsd:simpleType>
        <xsd:restriction base="dms:Note">
          <xsd:maxLength value="255"/>
        </xsd:restriction>
      </xsd:simpleType>
    </xsd:element>
    <xsd:element name="LMS_Mappings" ma:index="33" nillable="true" ma:displayName="LMS Mappings" ma:internalName="LMS_Mappings">
      <xsd:simpleType>
        <xsd:restriction base="dms:Note">
          <xsd:maxLength value="255"/>
        </xsd:restriction>
      </xsd:simpleType>
    </xsd:element>
    <xsd:element name="Invited_Teachers" ma:index="34" nillable="true" ma:displayName="Invited Teachers" ma:internalName="Invited_Teachers">
      <xsd:simpleType>
        <xsd:restriction base="dms:Note">
          <xsd:maxLength value="255"/>
        </xsd:restriction>
      </xsd:simpleType>
    </xsd:element>
    <xsd:element name="Invited_Students" ma:index="35" nillable="true" ma:displayName="Invited Students" ma:internalName="Invited_Students">
      <xsd:simpleType>
        <xsd:restriction base="dms:Note">
          <xsd:maxLength value="255"/>
        </xsd:restriction>
      </xsd:simpleType>
    </xsd:element>
    <xsd:element name="Self_Registration_Enabled" ma:index="36" nillable="true" ma:displayName="Self Registration Enabled" ma:internalName="Self_Registration_Enabled">
      <xsd:simpleType>
        <xsd:restriction base="dms:Boolean"/>
      </xsd:simpleType>
    </xsd:element>
    <xsd:element name="Has_Teacher_Only_SectionGroup" ma:index="37" nillable="true" ma:displayName="Has Teacher Only SectionGroup" ma:internalName="Has_Teacher_Only_SectionGroup">
      <xsd:simpleType>
        <xsd:restriction base="dms:Boolean"/>
      </xsd:simpleType>
    </xsd:element>
    <xsd:element name="Is_Collaboration_Space_Locked" ma:index="38" nillable="true" ma:displayName="Is Collaboration Space Locked" ma:internalName="Is_Collaboration_Space_Locked">
      <xsd:simpleType>
        <xsd:restriction base="dms:Boolean"/>
      </xsd:simpleType>
    </xsd:element>
    <xsd:element name="IsNotebookLocked" ma:index="39" nillable="true" ma:displayName="Is Notebook Locked" ma:internalName="IsNotebookLocked">
      <xsd:simpleType>
        <xsd:restriction base="dms:Boolean"/>
      </xsd:simpleType>
    </xsd:element>
    <xsd:element name="Teams_Channel_Section_Location" ma:index="40" nillable="true" ma:displayName="Teams Channel Section Location" ma:internalName="Teams_Channel_Section_Location">
      <xsd:simpleType>
        <xsd:restriction base="dms:Text"/>
      </xsd:simpleType>
    </xsd:element>
    <xsd:element name="MediaServiceLocation" ma:index="41" nillable="true" ma:displayName="Location" ma:internalName="MediaServiceLocation" ma:readOnly="true">
      <xsd:simpleType>
        <xsd:restriction base="dms:Text"/>
      </xsd:simpleType>
    </xsd:element>
    <xsd:element name="MediaLengthInSeconds" ma:index="4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7dd7329-5b23-491a-9303-9043f8a4763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7E713D-F60F-492E-BE01-0F29DD5BE3FE}">
  <ds:schemaRefs>
    <ds:schemaRef ds:uri="http://schemas.microsoft.com/office/2006/documentManagement/types"/>
    <ds:schemaRef ds:uri="http://www.w3.org/XML/1998/namespace"/>
    <ds:schemaRef ds:uri="http://purl.org/dc/dcmitype/"/>
    <ds:schemaRef ds:uri="http://purl.org/dc/terms/"/>
    <ds:schemaRef ds:uri="http://schemas.openxmlformats.org/package/2006/metadata/core-properties"/>
    <ds:schemaRef ds:uri="http://purl.org/dc/elements/1.1/"/>
    <ds:schemaRef ds:uri="852b45cb-0bec-4826-ad49-6bcab430f5da"/>
    <ds:schemaRef ds:uri="87dd7329-5b23-491a-9303-9043f8a47638"/>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556E1322-F036-4E24-95AC-FA6CAC48C1A6}">
  <ds:schemaRefs>
    <ds:schemaRef ds:uri="http://schemas.microsoft.com/sharepoint/v3/contenttype/forms"/>
  </ds:schemaRefs>
</ds:datastoreItem>
</file>

<file path=customXml/itemProps3.xml><?xml version="1.0" encoding="utf-8"?>
<ds:datastoreItem xmlns:ds="http://schemas.openxmlformats.org/officeDocument/2006/customXml" ds:itemID="{BD926B7A-93DD-449C-A895-4F91379779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2b45cb-0bec-4826-ad49-6bcab430f5da"/>
    <ds:schemaRef ds:uri="87dd7329-5b23-491a-9303-9043f8a476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2441</TotalTime>
  <Words>1895</Words>
  <Application>Microsoft Office PowerPoint</Application>
  <PresentationFormat>Widescreen</PresentationFormat>
  <Paragraphs>208</Paragraphs>
  <Slides>28</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Arial</vt:lpstr>
      <vt:lpstr>Calibri</vt:lpstr>
      <vt:lpstr>Calibri Light</vt:lpstr>
      <vt:lpstr>Helvetica Neue</vt:lpstr>
      <vt:lpstr>Lato Black</vt:lpstr>
      <vt:lpstr>Lato Bold</vt:lpstr>
      <vt:lpstr>Lato Heavy</vt:lpstr>
      <vt:lpstr>Lato Medium</vt:lpstr>
      <vt:lpstr>Lato Regular</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Karsen Seel</dc:creator>
  <cp:lastModifiedBy>Blaine Broderick</cp:lastModifiedBy>
  <cp:revision>98</cp:revision>
  <dcterms:created xsi:type="dcterms:W3CDTF">2022-05-11T14:08:19Z</dcterms:created>
  <dcterms:modified xsi:type="dcterms:W3CDTF">2022-09-09T19:14:06Z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0x010100416EF50F3A27114DBA8DB5080C4D3052</vt:lpwstr>
  </property>
</Properties>
</file>